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4"/>
  </p:notesMasterIdLst>
  <p:sldIdLst>
    <p:sldId id="257" r:id="rId2"/>
    <p:sldId id="259" r:id="rId3"/>
    <p:sldId id="383" r:id="rId4"/>
    <p:sldId id="413" r:id="rId5"/>
    <p:sldId id="358" r:id="rId6"/>
    <p:sldId id="384" r:id="rId7"/>
    <p:sldId id="260" r:id="rId8"/>
    <p:sldId id="385" r:id="rId9"/>
    <p:sldId id="386" r:id="rId10"/>
    <p:sldId id="261" r:id="rId11"/>
    <p:sldId id="387" r:id="rId12"/>
    <p:sldId id="388" r:id="rId13"/>
    <p:sldId id="389" r:id="rId14"/>
    <p:sldId id="390" r:id="rId15"/>
    <p:sldId id="359" r:id="rId16"/>
    <p:sldId id="391" r:id="rId17"/>
    <p:sldId id="392" r:id="rId18"/>
    <p:sldId id="393" r:id="rId19"/>
    <p:sldId id="394" r:id="rId20"/>
    <p:sldId id="395" r:id="rId21"/>
    <p:sldId id="396" r:id="rId22"/>
    <p:sldId id="397" r:id="rId23"/>
    <p:sldId id="398" r:id="rId24"/>
    <p:sldId id="399" r:id="rId25"/>
    <p:sldId id="400" r:id="rId26"/>
    <p:sldId id="401" r:id="rId27"/>
    <p:sldId id="414" r:id="rId28"/>
    <p:sldId id="402" r:id="rId29"/>
    <p:sldId id="403" r:id="rId30"/>
    <p:sldId id="404" r:id="rId31"/>
    <p:sldId id="405" r:id="rId32"/>
    <p:sldId id="406" r:id="rId33"/>
    <p:sldId id="407" r:id="rId34"/>
    <p:sldId id="263" r:id="rId35"/>
    <p:sldId id="409" r:id="rId36"/>
    <p:sldId id="410" r:id="rId37"/>
    <p:sldId id="360" r:id="rId38"/>
    <p:sldId id="361" r:id="rId39"/>
    <p:sldId id="411" r:id="rId40"/>
    <p:sldId id="362" r:id="rId41"/>
    <p:sldId id="412" r:id="rId42"/>
    <p:sldId id="351"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76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784"/>
    <p:restoredTop sz="94674"/>
  </p:normalViewPr>
  <p:slideViewPr>
    <p:cSldViewPr snapToGrid="0" snapToObjects="1">
      <p:cViewPr varScale="1">
        <p:scale>
          <a:sx n="118" d="100"/>
          <a:sy n="118" d="100"/>
        </p:scale>
        <p:origin x="293" y="91"/>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C70F0E-BEB6-EA48-B651-8B80B020ED75}" type="datetimeFigureOut">
              <a:rPr lang="en-US" smtClean="0"/>
              <a:t>6/30/2020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A7D7AF-1A14-834E-A82E-0B2C1C7FA10B}" type="slidenum">
              <a:rPr lang="en-US" smtClean="0"/>
              <a:t>‹#›</a:t>
            </a:fld>
            <a:endParaRPr lang="en-US"/>
          </a:p>
        </p:txBody>
      </p:sp>
    </p:spTree>
    <p:extLst>
      <p:ext uri="{BB962C8B-B14F-4D97-AF65-F5344CB8AC3E}">
        <p14:creationId xmlns:p14="http://schemas.microsoft.com/office/powerpoint/2010/main" val="2807432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a:t>
            </a:fld>
            <a:endParaRPr lang="en-US"/>
          </a:p>
        </p:txBody>
      </p:sp>
    </p:spTree>
    <p:extLst>
      <p:ext uri="{BB962C8B-B14F-4D97-AF65-F5344CB8AC3E}">
        <p14:creationId xmlns:p14="http://schemas.microsoft.com/office/powerpoint/2010/main" val="16813530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10</a:t>
            </a:fld>
            <a:endParaRPr lang="en-US"/>
          </a:p>
        </p:txBody>
      </p:sp>
    </p:spTree>
    <p:extLst>
      <p:ext uri="{BB962C8B-B14F-4D97-AF65-F5344CB8AC3E}">
        <p14:creationId xmlns:p14="http://schemas.microsoft.com/office/powerpoint/2010/main" val="463899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11</a:t>
            </a:fld>
            <a:endParaRPr lang="en-US"/>
          </a:p>
        </p:txBody>
      </p:sp>
    </p:spTree>
    <p:extLst>
      <p:ext uri="{BB962C8B-B14F-4D97-AF65-F5344CB8AC3E}">
        <p14:creationId xmlns:p14="http://schemas.microsoft.com/office/powerpoint/2010/main" val="163571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12</a:t>
            </a:fld>
            <a:endParaRPr lang="en-US"/>
          </a:p>
        </p:txBody>
      </p:sp>
    </p:spTree>
    <p:extLst>
      <p:ext uri="{BB962C8B-B14F-4D97-AF65-F5344CB8AC3E}">
        <p14:creationId xmlns:p14="http://schemas.microsoft.com/office/powerpoint/2010/main" val="467400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13</a:t>
            </a:fld>
            <a:endParaRPr lang="en-US"/>
          </a:p>
        </p:txBody>
      </p:sp>
    </p:spTree>
    <p:extLst>
      <p:ext uri="{BB962C8B-B14F-4D97-AF65-F5344CB8AC3E}">
        <p14:creationId xmlns:p14="http://schemas.microsoft.com/office/powerpoint/2010/main" val="30512046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14</a:t>
            </a:fld>
            <a:endParaRPr lang="en-US"/>
          </a:p>
        </p:txBody>
      </p:sp>
    </p:spTree>
    <p:extLst>
      <p:ext uri="{BB962C8B-B14F-4D97-AF65-F5344CB8AC3E}">
        <p14:creationId xmlns:p14="http://schemas.microsoft.com/office/powerpoint/2010/main" val="36250864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15</a:t>
            </a:fld>
            <a:endParaRPr lang="en-US"/>
          </a:p>
        </p:txBody>
      </p:sp>
    </p:spTree>
    <p:extLst>
      <p:ext uri="{BB962C8B-B14F-4D97-AF65-F5344CB8AC3E}">
        <p14:creationId xmlns:p14="http://schemas.microsoft.com/office/powerpoint/2010/main" val="4836517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16</a:t>
            </a:fld>
            <a:endParaRPr lang="en-US"/>
          </a:p>
        </p:txBody>
      </p:sp>
    </p:spTree>
    <p:extLst>
      <p:ext uri="{BB962C8B-B14F-4D97-AF65-F5344CB8AC3E}">
        <p14:creationId xmlns:p14="http://schemas.microsoft.com/office/powerpoint/2010/main" val="218237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17</a:t>
            </a:fld>
            <a:endParaRPr lang="en-US"/>
          </a:p>
        </p:txBody>
      </p:sp>
    </p:spTree>
    <p:extLst>
      <p:ext uri="{BB962C8B-B14F-4D97-AF65-F5344CB8AC3E}">
        <p14:creationId xmlns:p14="http://schemas.microsoft.com/office/powerpoint/2010/main" val="1226241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18</a:t>
            </a:fld>
            <a:endParaRPr lang="en-US"/>
          </a:p>
        </p:txBody>
      </p:sp>
    </p:spTree>
    <p:extLst>
      <p:ext uri="{BB962C8B-B14F-4D97-AF65-F5344CB8AC3E}">
        <p14:creationId xmlns:p14="http://schemas.microsoft.com/office/powerpoint/2010/main" val="37623150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19</a:t>
            </a:fld>
            <a:endParaRPr lang="en-US"/>
          </a:p>
        </p:txBody>
      </p:sp>
    </p:spTree>
    <p:extLst>
      <p:ext uri="{BB962C8B-B14F-4D97-AF65-F5344CB8AC3E}">
        <p14:creationId xmlns:p14="http://schemas.microsoft.com/office/powerpoint/2010/main" val="602221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a:t>
            </a:fld>
            <a:endParaRPr lang="en-US"/>
          </a:p>
        </p:txBody>
      </p:sp>
    </p:spTree>
    <p:extLst>
      <p:ext uri="{BB962C8B-B14F-4D97-AF65-F5344CB8AC3E}">
        <p14:creationId xmlns:p14="http://schemas.microsoft.com/office/powerpoint/2010/main" val="12629510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20</a:t>
            </a:fld>
            <a:endParaRPr lang="en-US"/>
          </a:p>
        </p:txBody>
      </p:sp>
    </p:spTree>
    <p:extLst>
      <p:ext uri="{BB962C8B-B14F-4D97-AF65-F5344CB8AC3E}">
        <p14:creationId xmlns:p14="http://schemas.microsoft.com/office/powerpoint/2010/main" val="12683669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21</a:t>
            </a:fld>
            <a:endParaRPr lang="en-US"/>
          </a:p>
        </p:txBody>
      </p:sp>
    </p:spTree>
    <p:extLst>
      <p:ext uri="{BB962C8B-B14F-4D97-AF65-F5344CB8AC3E}">
        <p14:creationId xmlns:p14="http://schemas.microsoft.com/office/powerpoint/2010/main" val="21176861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22</a:t>
            </a:fld>
            <a:endParaRPr lang="en-US"/>
          </a:p>
        </p:txBody>
      </p:sp>
    </p:spTree>
    <p:extLst>
      <p:ext uri="{BB962C8B-B14F-4D97-AF65-F5344CB8AC3E}">
        <p14:creationId xmlns:p14="http://schemas.microsoft.com/office/powerpoint/2010/main" val="6923818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23</a:t>
            </a:fld>
            <a:endParaRPr lang="en-US"/>
          </a:p>
        </p:txBody>
      </p:sp>
    </p:spTree>
    <p:extLst>
      <p:ext uri="{BB962C8B-B14F-4D97-AF65-F5344CB8AC3E}">
        <p14:creationId xmlns:p14="http://schemas.microsoft.com/office/powerpoint/2010/main" val="29452896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24</a:t>
            </a:fld>
            <a:endParaRPr lang="en-US"/>
          </a:p>
        </p:txBody>
      </p:sp>
    </p:spTree>
    <p:extLst>
      <p:ext uri="{BB962C8B-B14F-4D97-AF65-F5344CB8AC3E}">
        <p14:creationId xmlns:p14="http://schemas.microsoft.com/office/powerpoint/2010/main" val="20757782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25</a:t>
            </a:fld>
            <a:endParaRPr lang="en-US"/>
          </a:p>
        </p:txBody>
      </p:sp>
    </p:spTree>
    <p:extLst>
      <p:ext uri="{BB962C8B-B14F-4D97-AF65-F5344CB8AC3E}">
        <p14:creationId xmlns:p14="http://schemas.microsoft.com/office/powerpoint/2010/main" val="37107102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26</a:t>
            </a:fld>
            <a:endParaRPr lang="en-US"/>
          </a:p>
        </p:txBody>
      </p:sp>
    </p:spTree>
    <p:extLst>
      <p:ext uri="{BB962C8B-B14F-4D97-AF65-F5344CB8AC3E}">
        <p14:creationId xmlns:p14="http://schemas.microsoft.com/office/powerpoint/2010/main" val="28718379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27</a:t>
            </a:fld>
            <a:endParaRPr lang="en-US"/>
          </a:p>
        </p:txBody>
      </p:sp>
    </p:spTree>
    <p:extLst>
      <p:ext uri="{BB962C8B-B14F-4D97-AF65-F5344CB8AC3E}">
        <p14:creationId xmlns:p14="http://schemas.microsoft.com/office/powerpoint/2010/main" val="20139291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28</a:t>
            </a:fld>
            <a:endParaRPr lang="en-US"/>
          </a:p>
        </p:txBody>
      </p:sp>
    </p:spTree>
    <p:extLst>
      <p:ext uri="{BB962C8B-B14F-4D97-AF65-F5344CB8AC3E}">
        <p14:creationId xmlns:p14="http://schemas.microsoft.com/office/powerpoint/2010/main" val="20537859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29</a:t>
            </a:fld>
            <a:endParaRPr lang="en-US"/>
          </a:p>
        </p:txBody>
      </p:sp>
    </p:spTree>
    <p:extLst>
      <p:ext uri="{BB962C8B-B14F-4D97-AF65-F5344CB8AC3E}">
        <p14:creationId xmlns:p14="http://schemas.microsoft.com/office/powerpoint/2010/main" val="1420488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a:t>
            </a:fld>
            <a:endParaRPr lang="en-US"/>
          </a:p>
        </p:txBody>
      </p:sp>
    </p:spTree>
    <p:extLst>
      <p:ext uri="{BB962C8B-B14F-4D97-AF65-F5344CB8AC3E}">
        <p14:creationId xmlns:p14="http://schemas.microsoft.com/office/powerpoint/2010/main" val="22277934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30</a:t>
            </a:fld>
            <a:endParaRPr lang="en-US"/>
          </a:p>
        </p:txBody>
      </p:sp>
    </p:spTree>
    <p:extLst>
      <p:ext uri="{BB962C8B-B14F-4D97-AF65-F5344CB8AC3E}">
        <p14:creationId xmlns:p14="http://schemas.microsoft.com/office/powerpoint/2010/main" val="42512120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31</a:t>
            </a:fld>
            <a:endParaRPr lang="en-US"/>
          </a:p>
        </p:txBody>
      </p:sp>
    </p:spTree>
    <p:extLst>
      <p:ext uri="{BB962C8B-B14F-4D97-AF65-F5344CB8AC3E}">
        <p14:creationId xmlns:p14="http://schemas.microsoft.com/office/powerpoint/2010/main" val="21386914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32</a:t>
            </a:fld>
            <a:endParaRPr lang="en-US"/>
          </a:p>
        </p:txBody>
      </p:sp>
    </p:spTree>
    <p:extLst>
      <p:ext uri="{BB962C8B-B14F-4D97-AF65-F5344CB8AC3E}">
        <p14:creationId xmlns:p14="http://schemas.microsoft.com/office/powerpoint/2010/main" val="32229759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33</a:t>
            </a:fld>
            <a:endParaRPr lang="en-US"/>
          </a:p>
        </p:txBody>
      </p:sp>
    </p:spTree>
    <p:extLst>
      <p:ext uri="{BB962C8B-B14F-4D97-AF65-F5344CB8AC3E}">
        <p14:creationId xmlns:p14="http://schemas.microsoft.com/office/powerpoint/2010/main" val="37291846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34</a:t>
            </a:fld>
            <a:endParaRPr lang="en-US"/>
          </a:p>
        </p:txBody>
      </p:sp>
    </p:spTree>
    <p:extLst>
      <p:ext uri="{BB962C8B-B14F-4D97-AF65-F5344CB8AC3E}">
        <p14:creationId xmlns:p14="http://schemas.microsoft.com/office/powerpoint/2010/main" val="11695710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35</a:t>
            </a:fld>
            <a:endParaRPr lang="en-US"/>
          </a:p>
        </p:txBody>
      </p:sp>
    </p:spTree>
    <p:extLst>
      <p:ext uri="{BB962C8B-B14F-4D97-AF65-F5344CB8AC3E}">
        <p14:creationId xmlns:p14="http://schemas.microsoft.com/office/powerpoint/2010/main" val="21878565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36</a:t>
            </a:fld>
            <a:endParaRPr lang="en-US"/>
          </a:p>
        </p:txBody>
      </p:sp>
    </p:spTree>
    <p:extLst>
      <p:ext uri="{BB962C8B-B14F-4D97-AF65-F5344CB8AC3E}">
        <p14:creationId xmlns:p14="http://schemas.microsoft.com/office/powerpoint/2010/main" val="24682550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37</a:t>
            </a:fld>
            <a:endParaRPr lang="en-US"/>
          </a:p>
        </p:txBody>
      </p:sp>
    </p:spTree>
    <p:extLst>
      <p:ext uri="{BB962C8B-B14F-4D97-AF65-F5344CB8AC3E}">
        <p14:creationId xmlns:p14="http://schemas.microsoft.com/office/powerpoint/2010/main" val="10870696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38</a:t>
            </a:fld>
            <a:endParaRPr lang="en-US"/>
          </a:p>
        </p:txBody>
      </p:sp>
    </p:spTree>
    <p:extLst>
      <p:ext uri="{BB962C8B-B14F-4D97-AF65-F5344CB8AC3E}">
        <p14:creationId xmlns:p14="http://schemas.microsoft.com/office/powerpoint/2010/main" val="15968442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39</a:t>
            </a:fld>
            <a:endParaRPr lang="en-US"/>
          </a:p>
        </p:txBody>
      </p:sp>
    </p:spTree>
    <p:extLst>
      <p:ext uri="{BB962C8B-B14F-4D97-AF65-F5344CB8AC3E}">
        <p14:creationId xmlns:p14="http://schemas.microsoft.com/office/powerpoint/2010/main" val="12528716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4</a:t>
            </a:fld>
            <a:endParaRPr lang="en-US"/>
          </a:p>
        </p:txBody>
      </p:sp>
    </p:spTree>
    <p:extLst>
      <p:ext uri="{BB962C8B-B14F-4D97-AF65-F5344CB8AC3E}">
        <p14:creationId xmlns:p14="http://schemas.microsoft.com/office/powerpoint/2010/main" val="12553757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40</a:t>
            </a:fld>
            <a:endParaRPr lang="en-US"/>
          </a:p>
        </p:txBody>
      </p:sp>
    </p:spTree>
    <p:extLst>
      <p:ext uri="{BB962C8B-B14F-4D97-AF65-F5344CB8AC3E}">
        <p14:creationId xmlns:p14="http://schemas.microsoft.com/office/powerpoint/2010/main" val="31416954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41</a:t>
            </a:fld>
            <a:endParaRPr lang="en-US"/>
          </a:p>
        </p:txBody>
      </p:sp>
    </p:spTree>
    <p:extLst>
      <p:ext uri="{BB962C8B-B14F-4D97-AF65-F5344CB8AC3E}">
        <p14:creationId xmlns:p14="http://schemas.microsoft.com/office/powerpoint/2010/main" val="3671047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42</a:t>
            </a:fld>
            <a:endParaRPr lang="en-US"/>
          </a:p>
        </p:txBody>
      </p:sp>
    </p:spTree>
    <p:extLst>
      <p:ext uri="{BB962C8B-B14F-4D97-AF65-F5344CB8AC3E}">
        <p14:creationId xmlns:p14="http://schemas.microsoft.com/office/powerpoint/2010/main" val="1225951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5</a:t>
            </a:fld>
            <a:endParaRPr lang="en-US"/>
          </a:p>
        </p:txBody>
      </p:sp>
    </p:spTree>
    <p:extLst>
      <p:ext uri="{BB962C8B-B14F-4D97-AF65-F5344CB8AC3E}">
        <p14:creationId xmlns:p14="http://schemas.microsoft.com/office/powerpoint/2010/main" val="3226829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6</a:t>
            </a:fld>
            <a:endParaRPr lang="en-US"/>
          </a:p>
        </p:txBody>
      </p:sp>
    </p:spTree>
    <p:extLst>
      <p:ext uri="{BB962C8B-B14F-4D97-AF65-F5344CB8AC3E}">
        <p14:creationId xmlns:p14="http://schemas.microsoft.com/office/powerpoint/2010/main" val="867836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7</a:t>
            </a:fld>
            <a:endParaRPr lang="en-US"/>
          </a:p>
        </p:txBody>
      </p:sp>
    </p:spTree>
    <p:extLst>
      <p:ext uri="{BB962C8B-B14F-4D97-AF65-F5344CB8AC3E}">
        <p14:creationId xmlns:p14="http://schemas.microsoft.com/office/powerpoint/2010/main" val="1392976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8</a:t>
            </a:fld>
            <a:endParaRPr lang="en-US"/>
          </a:p>
        </p:txBody>
      </p:sp>
    </p:spTree>
    <p:extLst>
      <p:ext uri="{BB962C8B-B14F-4D97-AF65-F5344CB8AC3E}">
        <p14:creationId xmlns:p14="http://schemas.microsoft.com/office/powerpoint/2010/main" val="988834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9</a:t>
            </a:fld>
            <a:endParaRPr lang="en-US"/>
          </a:p>
        </p:txBody>
      </p:sp>
    </p:spTree>
    <p:extLst>
      <p:ext uri="{BB962C8B-B14F-4D97-AF65-F5344CB8AC3E}">
        <p14:creationId xmlns:p14="http://schemas.microsoft.com/office/powerpoint/2010/main" val="3555435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01D80-94DB-7F4F-9E45-8E9F42B2CF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D7A21C-71B4-C34F-BF23-2CB179CF5D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BAF403-3432-A146-B7AF-E1A0B073B184}"/>
              </a:ext>
            </a:extLst>
          </p:cNvPr>
          <p:cNvSpPr>
            <a:spLocks noGrp="1"/>
          </p:cNvSpPr>
          <p:nvPr>
            <p:ph type="dt" sz="half" idx="10"/>
          </p:nvPr>
        </p:nvSpPr>
        <p:spPr/>
        <p:txBody>
          <a:bodyPr/>
          <a:lstStyle/>
          <a:p>
            <a:fld id="{DF9C0BF6-AA2A-DE45-A2AF-1CA6964CC6E6}" type="datetime1">
              <a:rPr lang="en-US" smtClean="0"/>
              <a:t>6/30/2020</a:t>
            </a:fld>
            <a:endParaRPr lang="en-US"/>
          </a:p>
        </p:txBody>
      </p:sp>
      <p:sp>
        <p:nvSpPr>
          <p:cNvPr id="5" name="Footer Placeholder 4">
            <a:extLst>
              <a:ext uri="{FF2B5EF4-FFF2-40B4-BE49-F238E27FC236}">
                <a16:creationId xmlns:a16="http://schemas.microsoft.com/office/drawing/2014/main" id="{3ABFF7C5-D627-EA44-9D8C-9D73B0615B6C}"/>
              </a:ext>
            </a:extLst>
          </p:cNvPr>
          <p:cNvSpPr>
            <a:spLocks noGrp="1"/>
          </p:cNvSpPr>
          <p:nvPr>
            <p:ph type="ftr" sz="quarter" idx="11"/>
          </p:nvPr>
        </p:nvSpPr>
        <p:spPr>
          <a:xfrm>
            <a:off x="4038600" y="6356350"/>
            <a:ext cx="4114800" cy="365125"/>
          </a:xfrm>
          <a:prstGeom prst="rect">
            <a:avLst/>
          </a:prstGeom>
        </p:spPr>
        <p:txBody>
          <a:bodyPr/>
          <a:lstStyle/>
          <a:p>
            <a:r>
              <a:rPr lang="en-US" altLang="zh-CN" dirty="0"/>
              <a:t>《</a:t>
            </a:r>
            <a:r>
              <a:rPr lang="zh-CN" altLang="en-US" dirty="0"/>
              <a:t>自然语言处理入门</a:t>
            </a:r>
            <a:r>
              <a:rPr lang="en-US" altLang="zh-CN" dirty="0"/>
              <a:t>》</a:t>
            </a:r>
            <a:endParaRPr lang="en-US" dirty="0"/>
          </a:p>
        </p:txBody>
      </p:sp>
      <p:sp>
        <p:nvSpPr>
          <p:cNvPr id="6" name="Slide Number Placeholder 5">
            <a:extLst>
              <a:ext uri="{FF2B5EF4-FFF2-40B4-BE49-F238E27FC236}">
                <a16:creationId xmlns:a16="http://schemas.microsoft.com/office/drawing/2014/main" id="{B1B1282A-5C44-8546-B947-3739714CB067}"/>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1860926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F25C6-66A8-5E4C-B004-B55788C1D4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1417B3-EDE1-8141-9643-6E26107AFE5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BC4594-9624-414D-8F8E-A9D960EB396D}"/>
              </a:ext>
            </a:extLst>
          </p:cNvPr>
          <p:cNvSpPr>
            <a:spLocks noGrp="1"/>
          </p:cNvSpPr>
          <p:nvPr>
            <p:ph type="dt" sz="half" idx="10"/>
          </p:nvPr>
        </p:nvSpPr>
        <p:spPr/>
        <p:txBody>
          <a:bodyPr/>
          <a:lstStyle/>
          <a:p>
            <a:fld id="{0DDFBD9D-2EF8-AA46-A88D-7F29EE2B79CD}" type="datetime1">
              <a:rPr lang="en-US" smtClean="0"/>
              <a:t>6/30/2020</a:t>
            </a:fld>
            <a:endParaRPr lang="en-US"/>
          </a:p>
        </p:txBody>
      </p:sp>
      <p:sp>
        <p:nvSpPr>
          <p:cNvPr id="5" name="Footer Placeholder 4">
            <a:extLst>
              <a:ext uri="{FF2B5EF4-FFF2-40B4-BE49-F238E27FC236}">
                <a16:creationId xmlns:a16="http://schemas.microsoft.com/office/drawing/2014/main" id="{3BD0F046-3DF2-EF41-9156-B8B4193C41C6}"/>
              </a:ext>
            </a:extLst>
          </p:cNvPr>
          <p:cNvSpPr>
            <a:spLocks noGrp="1"/>
          </p:cNvSpPr>
          <p:nvPr>
            <p:ph type="ftr" sz="quarter" idx="11"/>
          </p:nvPr>
        </p:nvSpPr>
        <p:spPr>
          <a:xfrm>
            <a:off x="4038600" y="6356350"/>
            <a:ext cx="4114800" cy="365125"/>
          </a:xfrm>
          <a:prstGeom prst="rect">
            <a:avLst/>
          </a:prstGeom>
        </p:spPr>
        <p:txBody>
          <a:bodyPr/>
          <a:lstStyle/>
          <a:p>
            <a:r>
              <a:rPr lang="en-US" altLang="zh-CN" dirty="0"/>
              <a:t>《</a:t>
            </a:r>
            <a:r>
              <a:rPr lang="zh-CN" altLang="en-US" dirty="0"/>
              <a:t>自然语言处理入门</a:t>
            </a:r>
            <a:r>
              <a:rPr lang="en-US" altLang="zh-CN" dirty="0"/>
              <a:t>》</a:t>
            </a:r>
            <a:endParaRPr lang="en-US" dirty="0"/>
          </a:p>
        </p:txBody>
      </p:sp>
      <p:sp>
        <p:nvSpPr>
          <p:cNvPr id="6" name="Slide Number Placeholder 5">
            <a:extLst>
              <a:ext uri="{FF2B5EF4-FFF2-40B4-BE49-F238E27FC236}">
                <a16:creationId xmlns:a16="http://schemas.microsoft.com/office/drawing/2014/main" id="{F9C2ECDA-E819-3641-98C4-E8F086DE4EF4}"/>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3439760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421821-9CC1-1142-8008-0B5E224E893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978E7F-5873-F946-A06D-31E19B35C5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E72BD8-6E62-574C-98AC-39F5939DBC9E}"/>
              </a:ext>
            </a:extLst>
          </p:cNvPr>
          <p:cNvSpPr>
            <a:spLocks noGrp="1"/>
          </p:cNvSpPr>
          <p:nvPr>
            <p:ph type="dt" sz="half" idx="10"/>
          </p:nvPr>
        </p:nvSpPr>
        <p:spPr/>
        <p:txBody>
          <a:bodyPr/>
          <a:lstStyle/>
          <a:p>
            <a:fld id="{A25AE220-9607-E14F-93BA-ACB82826DCB3}" type="datetime1">
              <a:rPr lang="en-US" smtClean="0"/>
              <a:t>6/30/2020</a:t>
            </a:fld>
            <a:endParaRPr lang="en-US"/>
          </a:p>
        </p:txBody>
      </p:sp>
      <p:sp>
        <p:nvSpPr>
          <p:cNvPr id="5" name="Footer Placeholder 4">
            <a:extLst>
              <a:ext uri="{FF2B5EF4-FFF2-40B4-BE49-F238E27FC236}">
                <a16:creationId xmlns:a16="http://schemas.microsoft.com/office/drawing/2014/main" id="{20A4DEC7-CA33-C242-9513-AAFB52A2BAB2}"/>
              </a:ext>
            </a:extLst>
          </p:cNvPr>
          <p:cNvSpPr>
            <a:spLocks noGrp="1"/>
          </p:cNvSpPr>
          <p:nvPr>
            <p:ph type="ftr" sz="quarter" idx="11"/>
          </p:nvPr>
        </p:nvSpPr>
        <p:spPr>
          <a:xfrm>
            <a:off x="4038600" y="6356350"/>
            <a:ext cx="4114800" cy="365125"/>
          </a:xfrm>
          <a:prstGeom prst="rect">
            <a:avLst/>
          </a:prstGeom>
        </p:spPr>
        <p:txBody>
          <a:bodyPr/>
          <a:lstStyle/>
          <a:p>
            <a:r>
              <a:rPr lang="en-US" altLang="zh-CN" dirty="0"/>
              <a:t>《</a:t>
            </a:r>
            <a:r>
              <a:rPr lang="zh-CN" altLang="en-US" dirty="0"/>
              <a:t>自然语言处理入门</a:t>
            </a:r>
            <a:r>
              <a:rPr lang="en-US" altLang="zh-CN" dirty="0"/>
              <a:t>》</a:t>
            </a:r>
            <a:endParaRPr lang="en-US" dirty="0"/>
          </a:p>
        </p:txBody>
      </p:sp>
      <p:sp>
        <p:nvSpPr>
          <p:cNvPr id="6" name="Slide Number Placeholder 5">
            <a:extLst>
              <a:ext uri="{FF2B5EF4-FFF2-40B4-BE49-F238E27FC236}">
                <a16:creationId xmlns:a16="http://schemas.microsoft.com/office/drawing/2014/main" id="{75740F80-50A6-6349-9307-BE7ECFD09B1B}"/>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2410327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896B1-0510-704F-BE60-ED3BBBE196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B30ABD-F3E4-6C4B-B9C4-8CE8147768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389201-0D5A-F340-B641-5D808E9D45B0}"/>
              </a:ext>
            </a:extLst>
          </p:cNvPr>
          <p:cNvSpPr>
            <a:spLocks noGrp="1"/>
          </p:cNvSpPr>
          <p:nvPr>
            <p:ph type="dt" sz="half" idx="10"/>
          </p:nvPr>
        </p:nvSpPr>
        <p:spPr/>
        <p:txBody>
          <a:bodyPr/>
          <a:lstStyle/>
          <a:p>
            <a:fld id="{DF0E2D26-3F9A-E14B-82C2-F59323BA0F60}" type="datetime1">
              <a:rPr lang="en-US" smtClean="0"/>
              <a:t>6/30/2020</a:t>
            </a:fld>
            <a:endParaRPr lang="en-US"/>
          </a:p>
        </p:txBody>
      </p:sp>
      <p:sp>
        <p:nvSpPr>
          <p:cNvPr id="5" name="Footer Placeholder 4">
            <a:extLst>
              <a:ext uri="{FF2B5EF4-FFF2-40B4-BE49-F238E27FC236}">
                <a16:creationId xmlns:a16="http://schemas.microsoft.com/office/drawing/2014/main" id="{9E89558F-879B-E04C-B223-8D8962D93B04}"/>
              </a:ext>
            </a:extLst>
          </p:cNvPr>
          <p:cNvSpPr>
            <a:spLocks noGrp="1"/>
          </p:cNvSpPr>
          <p:nvPr>
            <p:ph type="ftr" sz="quarter" idx="11"/>
          </p:nvPr>
        </p:nvSpPr>
        <p:spPr>
          <a:xfrm>
            <a:off x="4038600" y="6356350"/>
            <a:ext cx="4114800" cy="365125"/>
          </a:xfrm>
          <a:prstGeom prst="rect">
            <a:avLst/>
          </a:prstGeom>
        </p:spPr>
        <p:txBody>
          <a:bodyPr/>
          <a:lstStyle>
            <a:lvl1pPr>
              <a:defRPr>
                <a:latin typeface="SimSun" panose="02010600030101010101" pitchFamily="2" charset="-122"/>
                <a:ea typeface="SimSun" panose="02010600030101010101" pitchFamily="2" charset="-122"/>
              </a:defRPr>
            </a:lvl1pPr>
          </a:lstStyle>
          <a:p>
            <a:r>
              <a:rPr lang="en-US" altLang="zh-CN" dirty="0"/>
              <a:t>《</a:t>
            </a:r>
            <a:r>
              <a:rPr lang="zh-CN" altLang="en-US" dirty="0"/>
              <a:t>自然语言处理入门</a:t>
            </a:r>
            <a:r>
              <a:rPr lang="en-US" altLang="zh-CN" dirty="0"/>
              <a:t>》</a:t>
            </a:r>
            <a:endParaRPr lang="en-US" dirty="0"/>
          </a:p>
        </p:txBody>
      </p:sp>
      <p:sp>
        <p:nvSpPr>
          <p:cNvPr id="6" name="Slide Number Placeholder 5">
            <a:extLst>
              <a:ext uri="{FF2B5EF4-FFF2-40B4-BE49-F238E27FC236}">
                <a16:creationId xmlns:a16="http://schemas.microsoft.com/office/drawing/2014/main" id="{5FA0AE89-8582-B64E-A6BD-C61E3BAF51EA}"/>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827940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2BFD5-39D1-DF42-884B-DEC9C49AC5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D95D03-9490-2E49-A5AE-E684504E02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170EA9-FED7-6E40-80AD-BD214BBCE2C9}"/>
              </a:ext>
            </a:extLst>
          </p:cNvPr>
          <p:cNvSpPr>
            <a:spLocks noGrp="1"/>
          </p:cNvSpPr>
          <p:nvPr>
            <p:ph type="dt" sz="half" idx="10"/>
          </p:nvPr>
        </p:nvSpPr>
        <p:spPr/>
        <p:txBody>
          <a:bodyPr/>
          <a:lstStyle/>
          <a:p>
            <a:fld id="{080D2A24-D189-444E-8740-E52BA0B0DB5B}" type="datetime1">
              <a:rPr lang="en-US" smtClean="0"/>
              <a:t>6/30/2020</a:t>
            </a:fld>
            <a:endParaRPr lang="en-US"/>
          </a:p>
        </p:txBody>
      </p:sp>
      <p:sp>
        <p:nvSpPr>
          <p:cNvPr id="5" name="Footer Placeholder 4">
            <a:extLst>
              <a:ext uri="{FF2B5EF4-FFF2-40B4-BE49-F238E27FC236}">
                <a16:creationId xmlns:a16="http://schemas.microsoft.com/office/drawing/2014/main" id="{84A08D35-5FA3-4A42-9C3C-BE53555661A7}"/>
              </a:ext>
            </a:extLst>
          </p:cNvPr>
          <p:cNvSpPr>
            <a:spLocks noGrp="1"/>
          </p:cNvSpPr>
          <p:nvPr>
            <p:ph type="ftr" sz="quarter" idx="11"/>
          </p:nvPr>
        </p:nvSpPr>
        <p:spPr>
          <a:xfrm>
            <a:off x="4038600" y="6356350"/>
            <a:ext cx="4114800" cy="365125"/>
          </a:xfrm>
          <a:prstGeom prst="rect">
            <a:avLst/>
          </a:prstGeom>
        </p:spPr>
        <p:txBody>
          <a:bodyPr/>
          <a:lstStyle/>
          <a:p>
            <a:r>
              <a:rPr lang="en-US" altLang="zh-CN" dirty="0"/>
              <a:t>《</a:t>
            </a:r>
            <a:r>
              <a:rPr lang="zh-CN" altLang="en-US" dirty="0"/>
              <a:t>自然语言处理入门</a:t>
            </a:r>
            <a:r>
              <a:rPr lang="en-US" altLang="zh-CN" dirty="0"/>
              <a:t>》</a:t>
            </a:r>
            <a:endParaRPr lang="en-US" dirty="0"/>
          </a:p>
        </p:txBody>
      </p:sp>
      <p:sp>
        <p:nvSpPr>
          <p:cNvPr id="6" name="Slide Number Placeholder 5">
            <a:extLst>
              <a:ext uri="{FF2B5EF4-FFF2-40B4-BE49-F238E27FC236}">
                <a16:creationId xmlns:a16="http://schemas.microsoft.com/office/drawing/2014/main" id="{29BFA54D-5A95-5C4E-AD42-0FD56E923AF1}"/>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1160660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194E9-1314-9842-9A42-35FA76894D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22E073-9DD3-7748-ACE8-C8A02EE271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C43BD1-4D19-F44A-9AB7-8E0FF1D286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E449355-FC8C-A241-A54E-A228B3F80A74}"/>
              </a:ext>
            </a:extLst>
          </p:cNvPr>
          <p:cNvSpPr>
            <a:spLocks noGrp="1"/>
          </p:cNvSpPr>
          <p:nvPr>
            <p:ph type="dt" sz="half" idx="10"/>
          </p:nvPr>
        </p:nvSpPr>
        <p:spPr/>
        <p:txBody>
          <a:bodyPr/>
          <a:lstStyle/>
          <a:p>
            <a:fld id="{50515690-F144-194A-9E73-74FA897FF0B7}" type="datetime1">
              <a:rPr lang="en-US" smtClean="0"/>
              <a:t>6/30/2020</a:t>
            </a:fld>
            <a:endParaRPr lang="en-US"/>
          </a:p>
        </p:txBody>
      </p:sp>
      <p:sp>
        <p:nvSpPr>
          <p:cNvPr id="6" name="Footer Placeholder 5">
            <a:extLst>
              <a:ext uri="{FF2B5EF4-FFF2-40B4-BE49-F238E27FC236}">
                <a16:creationId xmlns:a16="http://schemas.microsoft.com/office/drawing/2014/main" id="{64F469B6-79F0-4841-9168-70B5CFA9B408}"/>
              </a:ext>
            </a:extLst>
          </p:cNvPr>
          <p:cNvSpPr>
            <a:spLocks noGrp="1"/>
          </p:cNvSpPr>
          <p:nvPr>
            <p:ph type="ftr" sz="quarter" idx="11"/>
          </p:nvPr>
        </p:nvSpPr>
        <p:spPr>
          <a:xfrm>
            <a:off x="4038600" y="6356350"/>
            <a:ext cx="4114800" cy="365125"/>
          </a:xfrm>
          <a:prstGeom prst="rect">
            <a:avLst/>
          </a:prstGeom>
        </p:spPr>
        <p:txBody>
          <a:bodyPr/>
          <a:lstStyle/>
          <a:p>
            <a:r>
              <a:rPr lang="en-US" altLang="zh-CN" dirty="0"/>
              <a:t>《</a:t>
            </a:r>
            <a:r>
              <a:rPr lang="zh-CN" altLang="en-US" dirty="0"/>
              <a:t>自然语言处理入门</a:t>
            </a:r>
            <a:r>
              <a:rPr lang="en-US" altLang="zh-CN" dirty="0"/>
              <a:t>》</a:t>
            </a:r>
            <a:endParaRPr lang="en-US" dirty="0"/>
          </a:p>
        </p:txBody>
      </p:sp>
      <p:sp>
        <p:nvSpPr>
          <p:cNvPr id="7" name="Slide Number Placeholder 6">
            <a:extLst>
              <a:ext uri="{FF2B5EF4-FFF2-40B4-BE49-F238E27FC236}">
                <a16:creationId xmlns:a16="http://schemas.microsoft.com/office/drawing/2014/main" id="{AD43470A-8DF8-9147-B67B-79DB15746F81}"/>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3718210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82095-0064-AD48-8E0A-8E58C99FBA5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7CCF12-7DD7-6849-AF44-9FB9C0FA87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64AF4-05D4-2347-9B4E-5D06049899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F380CC-1937-FB4D-833A-E65D53E188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127726-8702-9741-828B-2D78402E2E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89290F7-0F39-D143-9001-C7671CC6ABA7}"/>
              </a:ext>
            </a:extLst>
          </p:cNvPr>
          <p:cNvSpPr>
            <a:spLocks noGrp="1"/>
          </p:cNvSpPr>
          <p:nvPr>
            <p:ph type="dt" sz="half" idx="10"/>
          </p:nvPr>
        </p:nvSpPr>
        <p:spPr/>
        <p:txBody>
          <a:bodyPr/>
          <a:lstStyle/>
          <a:p>
            <a:fld id="{B4558EBB-5742-7D45-9A98-88F5BBCCAA86}" type="datetime1">
              <a:rPr lang="en-US" smtClean="0"/>
              <a:t>6/30/2020</a:t>
            </a:fld>
            <a:endParaRPr lang="en-US"/>
          </a:p>
        </p:txBody>
      </p:sp>
      <p:sp>
        <p:nvSpPr>
          <p:cNvPr id="8" name="Footer Placeholder 7">
            <a:extLst>
              <a:ext uri="{FF2B5EF4-FFF2-40B4-BE49-F238E27FC236}">
                <a16:creationId xmlns:a16="http://schemas.microsoft.com/office/drawing/2014/main" id="{C519964E-CA32-614A-8608-ABCEEDD23CBB}"/>
              </a:ext>
            </a:extLst>
          </p:cNvPr>
          <p:cNvSpPr>
            <a:spLocks noGrp="1"/>
          </p:cNvSpPr>
          <p:nvPr>
            <p:ph type="ftr" sz="quarter" idx="11"/>
          </p:nvPr>
        </p:nvSpPr>
        <p:spPr>
          <a:xfrm>
            <a:off x="4038600" y="6356350"/>
            <a:ext cx="4114800" cy="365125"/>
          </a:xfrm>
          <a:prstGeom prst="rect">
            <a:avLst/>
          </a:prstGeom>
        </p:spPr>
        <p:txBody>
          <a:bodyPr/>
          <a:lstStyle/>
          <a:p>
            <a:r>
              <a:rPr lang="en-US" altLang="zh-CN" dirty="0"/>
              <a:t>《</a:t>
            </a:r>
            <a:r>
              <a:rPr lang="zh-CN" altLang="en-US" dirty="0"/>
              <a:t>自然语言处理入门</a:t>
            </a:r>
            <a:r>
              <a:rPr lang="en-US" altLang="zh-CN" dirty="0"/>
              <a:t>》</a:t>
            </a:r>
            <a:endParaRPr lang="en-US" dirty="0"/>
          </a:p>
        </p:txBody>
      </p:sp>
      <p:sp>
        <p:nvSpPr>
          <p:cNvPr id="9" name="Slide Number Placeholder 8">
            <a:extLst>
              <a:ext uri="{FF2B5EF4-FFF2-40B4-BE49-F238E27FC236}">
                <a16:creationId xmlns:a16="http://schemas.microsoft.com/office/drawing/2014/main" id="{424B537F-5A73-6A44-B7EC-3E2DAE908624}"/>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3909035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0905F-102E-4E42-8E3D-5D742E168C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4E9B53A-0A52-E34B-AA2F-D72820F0DC13}"/>
              </a:ext>
            </a:extLst>
          </p:cNvPr>
          <p:cNvSpPr>
            <a:spLocks noGrp="1"/>
          </p:cNvSpPr>
          <p:nvPr>
            <p:ph type="dt" sz="half" idx="10"/>
          </p:nvPr>
        </p:nvSpPr>
        <p:spPr/>
        <p:txBody>
          <a:bodyPr/>
          <a:lstStyle/>
          <a:p>
            <a:fld id="{FAB6E4EF-4AB7-284F-8E06-F261B78A6C58}" type="datetime1">
              <a:rPr lang="en-US" smtClean="0"/>
              <a:t>6/30/2020</a:t>
            </a:fld>
            <a:endParaRPr lang="en-US"/>
          </a:p>
        </p:txBody>
      </p:sp>
      <p:sp>
        <p:nvSpPr>
          <p:cNvPr id="4" name="Footer Placeholder 3">
            <a:extLst>
              <a:ext uri="{FF2B5EF4-FFF2-40B4-BE49-F238E27FC236}">
                <a16:creationId xmlns:a16="http://schemas.microsoft.com/office/drawing/2014/main" id="{6FD56C2E-44C6-4344-9DA4-8E3FF7C8CCDE}"/>
              </a:ext>
            </a:extLst>
          </p:cNvPr>
          <p:cNvSpPr>
            <a:spLocks noGrp="1"/>
          </p:cNvSpPr>
          <p:nvPr>
            <p:ph type="ftr" sz="quarter" idx="11"/>
          </p:nvPr>
        </p:nvSpPr>
        <p:spPr>
          <a:xfrm>
            <a:off x="4038600" y="6356350"/>
            <a:ext cx="4114800" cy="365125"/>
          </a:xfrm>
          <a:prstGeom prst="rect">
            <a:avLst/>
          </a:prstGeom>
        </p:spPr>
        <p:txBody>
          <a:bodyPr/>
          <a:lstStyle/>
          <a:p>
            <a:r>
              <a:rPr lang="en-US" altLang="zh-CN" dirty="0"/>
              <a:t>《</a:t>
            </a:r>
            <a:r>
              <a:rPr lang="zh-CN" altLang="en-US" dirty="0"/>
              <a:t>自然语言处理入门</a:t>
            </a:r>
            <a:r>
              <a:rPr lang="en-US" altLang="zh-CN" dirty="0"/>
              <a:t>》</a:t>
            </a:r>
            <a:endParaRPr lang="en-US" dirty="0"/>
          </a:p>
        </p:txBody>
      </p:sp>
      <p:sp>
        <p:nvSpPr>
          <p:cNvPr id="5" name="Slide Number Placeholder 4">
            <a:extLst>
              <a:ext uri="{FF2B5EF4-FFF2-40B4-BE49-F238E27FC236}">
                <a16:creationId xmlns:a16="http://schemas.microsoft.com/office/drawing/2014/main" id="{431A9A4D-F3FE-FB43-B7A5-C6E9188DEAC2}"/>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2687551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B5BF12-E4A8-804B-8B18-2CEFCF26FE26}"/>
              </a:ext>
            </a:extLst>
          </p:cNvPr>
          <p:cNvSpPr>
            <a:spLocks noGrp="1"/>
          </p:cNvSpPr>
          <p:nvPr>
            <p:ph type="dt" sz="half" idx="10"/>
          </p:nvPr>
        </p:nvSpPr>
        <p:spPr/>
        <p:txBody>
          <a:bodyPr/>
          <a:lstStyle/>
          <a:p>
            <a:fld id="{2BD4D1B1-5A3B-754C-AD70-9F66832C0445}" type="datetime1">
              <a:rPr lang="en-US" smtClean="0"/>
              <a:t>6/30/2020</a:t>
            </a:fld>
            <a:endParaRPr lang="en-US"/>
          </a:p>
        </p:txBody>
      </p:sp>
      <p:sp>
        <p:nvSpPr>
          <p:cNvPr id="3" name="Footer Placeholder 2">
            <a:extLst>
              <a:ext uri="{FF2B5EF4-FFF2-40B4-BE49-F238E27FC236}">
                <a16:creationId xmlns:a16="http://schemas.microsoft.com/office/drawing/2014/main" id="{8483356D-FD96-944D-A050-608F61955F6A}"/>
              </a:ext>
            </a:extLst>
          </p:cNvPr>
          <p:cNvSpPr>
            <a:spLocks noGrp="1"/>
          </p:cNvSpPr>
          <p:nvPr>
            <p:ph type="ftr" sz="quarter" idx="11"/>
          </p:nvPr>
        </p:nvSpPr>
        <p:spPr>
          <a:xfrm>
            <a:off x="4038600" y="6356350"/>
            <a:ext cx="4114800" cy="365125"/>
          </a:xfrm>
          <a:prstGeom prst="rect">
            <a:avLst/>
          </a:prstGeom>
        </p:spPr>
        <p:txBody>
          <a:bodyPr/>
          <a:lstStyle/>
          <a:p>
            <a:r>
              <a:rPr lang="en-US" altLang="zh-CN" dirty="0"/>
              <a:t>《</a:t>
            </a:r>
            <a:r>
              <a:rPr lang="zh-CN" altLang="en-US" dirty="0"/>
              <a:t>自然语言处理入门</a:t>
            </a:r>
            <a:r>
              <a:rPr lang="en-US" altLang="zh-CN" dirty="0"/>
              <a:t>》</a:t>
            </a:r>
            <a:endParaRPr lang="en-US" dirty="0"/>
          </a:p>
        </p:txBody>
      </p:sp>
      <p:sp>
        <p:nvSpPr>
          <p:cNvPr id="4" name="Slide Number Placeholder 3">
            <a:extLst>
              <a:ext uri="{FF2B5EF4-FFF2-40B4-BE49-F238E27FC236}">
                <a16:creationId xmlns:a16="http://schemas.microsoft.com/office/drawing/2014/main" id="{7A9BA2C3-AC8F-E54D-AB88-24D9127F08FA}"/>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1231350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4E84D-F9E2-4043-928C-3A7BCDF518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16562C-EBAC-2B4D-9D66-1CCA08C62E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590765-AC88-E94A-BF8F-8A0BB9779F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6932B2-3C4A-A24B-A000-C2200FD123D7}"/>
              </a:ext>
            </a:extLst>
          </p:cNvPr>
          <p:cNvSpPr>
            <a:spLocks noGrp="1"/>
          </p:cNvSpPr>
          <p:nvPr>
            <p:ph type="dt" sz="half" idx="10"/>
          </p:nvPr>
        </p:nvSpPr>
        <p:spPr/>
        <p:txBody>
          <a:bodyPr/>
          <a:lstStyle/>
          <a:p>
            <a:fld id="{89B03999-7A5C-7D4E-97B0-CF7C5EAE6637}" type="datetime1">
              <a:rPr lang="en-US" smtClean="0"/>
              <a:t>6/30/2020</a:t>
            </a:fld>
            <a:endParaRPr lang="en-US"/>
          </a:p>
        </p:txBody>
      </p:sp>
      <p:sp>
        <p:nvSpPr>
          <p:cNvPr id="6" name="Footer Placeholder 5">
            <a:extLst>
              <a:ext uri="{FF2B5EF4-FFF2-40B4-BE49-F238E27FC236}">
                <a16:creationId xmlns:a16="http://schemas.microsoft.com/office/drawing/2014/main" id="{E7FE6FAF-E975-AF4A-9D65-62C191F1B5F0}"/>
              </a:ext>
            </a:extLst>
          </p:cNvPr>
          <p:cNvSpPr>
            <a:spLocks noGrp="1"/>
          </p:cNvSpPr>
          <p:nvPr>
            <p:ph type="ftr" sz="quarter" idx="11"/>
          </p:nvPr>
        </p:nvSpPr>
        <p:spPr>
          <a:xfrm>
            <a:off x="4038600" y="6356350"/>
            <a:ext cx="4114800" cy="365125"/>
          </a:xfrm>
          <a:prstGeom prst="rect">
            <a:avLst/>
          </a:prstGeom>
        </p:spPr>
        <p:txBody>
          <a:bodyPr/>
          <a:lstStyle/>
          <a:p>
            <a:r>
              <a:rPr lang="en-US" altLang="zh-CN" dirty="0"/>
              <a:t>《</a:t>
            </a:r>
            <a:r>
              <a:rPr lang="zh-CN" altLang="en-US" dirty="0"/>
              <a:t>自然语言处理入门</a:t>
            </a:r>
            <a:r>
              <a:rPr lang="en-US" altLang="zh-CN" dirty="0"/>
              <a:t>》</a:t>
            </a:r>
            <a:endParaRPr lang="en-US" dirty="0"/>
          </a:p>
        </p:txBody>
      </p:sp>
      <p:sp>
        <p:nvSpPr>
          <p:cNvPr id="7" name="Slide Number Placeholder 6">
            <a:extLst>
              <a:ext uri="{FF2B5EF4-FFF2-40B4-BE49-F238E27FC236}">
                <a16:creationId xmlns:a16="http://schemas.microsoft.com/office/drawing/2014/main" id="{9F7A937A-267E-0C4C-B8A7-3F2BF0BEBFA1}"/>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1546170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051D5-48DE-D147-A1F8-DA1D978D37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BB91C3-3585-9B41-9C89-96FE20276A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1ABE68-4F98-A04D-8A74-1996D0DE1C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F94D99-47EC-4F4A-AB53-B2F6A64448AA}"/>
              </a:ext>
            </a:extLst>
          </p:cNvPr>
          <p:cNvSpPr>
            <a:spLocks noGrp="1"/>
          </p:cNvSpPr>
          <p:nvPr>
            <p:ph type="dt" sz="half" idx="10"/>
          </p:nvPr>
        </p:nvSpPr>
        <p:spPr/>
        <p:txBody>
          <a:bodyPr/>
          <a:lstStyle/>
          <a:p>
            <a:fld id="{0783CB7B-2F9A-BB4A-A375-1C20B1FB05BD}" type="datetime1">
              <a:rPr lang="en-US" smtClean="0"/>
              <a:t>6/30/2020</a:t>
            </a:fld>
            <a:endParaRPr lang="en-US"/>
          </a:p>
        </p:txBody>
      </p:sp>
      <p:sp>
        <p:nvSpPr>
          <p:cNvPr id="6" name="Footer Placeholder 5">
            <a:extLst>
              <a:ext uri="{FF2B5EF4-FFF2-40B4-BE49-F238E27FC236}">
                <a16:creationId xmlns:a16="http://schemas.microsoft.com/office/drawing/2014/main" id="{523C62EB-C52C-004B-9D08-7B6F4A0FB77B}"/>
              </a:ext>
            </a:extLst>
          </p:cNvPr>
          <p:cNvSpPr>
            <a:spLocks noGrp="1"/>
          </p:cNvSpPr>
          <p:nvPr>
            <p:ph type="ftr" sz="quarter" idx="11"/>
          </p:nvPr>
        </p:nvSpPr>
        <p:spPr>
          <a:xfrm>
            <a:off x="4038600" y="6356350"/>
            <a:ext cx="4114800" cy="365125"/>
          </a:xfrm>
          <a:prstGeom prst="rect">
            <a:avLst/>
          </a:prstGeom>
        </p:spPr>
        <p:txBody>
          <a:bodyPr/>
          <a:lstStyle/>
          <a:p>
            <a:r>
              <a:rPr lang="en-US" altLang="zh-CN" dirty="0"/>
              <a:t>《</a:t>
            </a:r>
            <a:r>
              <a:rPr lang="zh-CN" altLang="en-US" dirty="0"/>
              <a:t>自然语言处理入门</a:t>
            </a:r>
            <a:r>
              <a:rPr lang="en-US" altLang="zh-CN" dirty="0"/>
              <a:t>》</a:t>
            </a:r>
            <a:endParaRPr lang="en-US" dirty="0"/>
          </a:p>
        </p:txBody>
      </p:sp>
      <p:sp>
        <p:nvSpPr>
          <p:cNvPr id="7" name="Slide Number Placeholder 6">
            <a:extLst>
              <a:ext uri="{FF2B5EF4-FFF2-40B4-BE49-F238E27FC236}">
                <a16:creationId xmlns:a16="http://schemas.microsoft.com/office/drawing/2014/main" id="{E4DC55A5-19C4-FE45-9995-A695A2D0CBEE}"/>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3818770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s://github.com/hankcs/HanLP"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DF70D1-529E-344E-8253-455B4F3190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CFFC6AE-26EE-8246-A186-AB3CD74C9F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7D466DA-1976-CB48-849E-EDD4BC4194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CEED93-12C4-6149-A6D5-F96AC552038D}" type="datetime1">
              <a:rPr lang="en-US" smtClean="0"/>
              <a:t>6/30/2020</a:t>
            </a:fld>
            <a:endParaRPr lang="en-US"/>
          </a:p>
        </p:txBody>
      </p:sp>
      <p:sp>
        <p:nvSpPr>
          <p:cNvPr id="6" name="Slide Number Placeholder 5">
            <a:extLst>
              <a:ext uri="{FF2B5EF4-FFF2-40B4-BE49-F238E27FC236}">
                <a16:creationId xmlns:a16="http://schemas.microsoft.com/office/drawing/2014/main" id="{92DAA94B-2A31-8D45-A0BB-8287569AF9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A2BF05-A44F-3545-9B2C-C8DF67F2509B}" type="slidenum">
              <a:rPr lang="en-US" smtClean="0"/>
              <a:t>‹#›</a:t>
            </a:fld>
            <a:endParaRPr lang="en-US" dirty="0"/>
          </a:p>
        </p:txBody>
      </p:sp>
      <p:sp>
        <p:nvSpPr>
          <p:cNvPr id="8" name="Footer Placeholder 7">
            <a:extLst>
              <a:ext uri="{FF2B5EF4-FFF2-40B4-BE49-F238E27FC236}">
                <a16:creationId xmlns:a16="http://schemas.microsoft.com/office/drawing/2014/main" id="{58B216FB-6A12-4C49-9FB4-2CD4160DF4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dirty="0">
                <a:hlinkClick r:id="rId13">
                  <a:extLst>
                    <a:ext uri="{A12FA001-AC4F-418D-AE19-62706E023703}">
                      <ahyp:hlinkClr xmlns:ahyp="http://schemas.microsoft.com/office/drawing/2018/hyperlinkcolor" val="tx"/>
                    </a:ext>
                  </a:extLst>
                </a:hlinkClick>
              </a:rPr>
              <a:t>《</a:t>
            </a:r>
            <a:r>
              <a:rPr lang="zh-CN" altLang="en-US" dirty="0">
                <a:hlinkClick r:id="rId13">
                  <a:extLst>
                    <a:ext uri="{A12FA001-AC4F-418D-AE19-62706E023703}">
                      <ahyp:hlinkClr xmlns:ahyp="http://schemas.microsoft.com/office/drawing/2018/hyperlinkcolor" val="tx"/>
                    </a:ext>
                  </a:extLst>
                </a:hlinkClick>
              </a:rPr>
              <a:t>自然语言处理入门</a:t>
            </a:r>
            <a:r>
              <a:rPr lang="en-US" altLang="zh-CN" dirty="0">
                <a:hlinkClick r:id="rId13">
                  <a:extLst>
                    <a:ext uri="{A12FA001-AC4F-418D-AE19-62706E023703}">
                      <ahyp:hlinkClr xmlns:ahyp="http://schemas.microsoft.com/office/drawing/2018/hyperlinkcolor" val="tx"/>
                    </a:ext>
                  </a:extLst>
                </a:hlinkClick>
              </a:rPr>
              <a:t>》</a:t>
            </a:r>
            <a:endParaRPr lang="en-US" sz="1200" kern="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38700967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SimSun" panose="02010600030101010101" pitchFamily="2" charset="-122"/>
          <a:ea typeface="SimSun" panose="02010600030101010101"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imSun" panose="02010600030101010101" pitchFamily="2" charset="-122"/>
          <a:ea typeface="SimSun"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imSun" panose="02010600030101010101" pitchFamily="2" charset="-122"/>
          <a:ea typeface="SimSun"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imSun" panose="02010600030101010101" pitchFamily="2" charset="-122"/>
          <a:ea typeface="SimSun"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imSun" panose="02010600030101010101" pitchFamily="2" charset="-122"/>
          <a:ea typeface="SimSun"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imSun" panose="02010600030101010101" pitchFamily="2" charset="-122"/>
          <a:ea typeface="SimSun"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tiff"/><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image" Target="../media/image1.png"/><Relationship Id="rId4" Type="http://schemas.openxmlformats.org/officeDocument/2006/relationships/hyperlink" Target="https://github.com/hankcs/HanLP"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1.png"/><Relationship Id="rId4" Type="http://schemas.openxmlformats.org/officeDocument/2006/relationships/hyperlink" Target="https://github.com/hankcs/HanLP"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png"/><Relationship Id="rId4" Type="http://schemas.openxmlformats.org/officeDocument/2006/relationships/hyperlink" Target="https://github.com/hankcs/HanLP"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github.com/hankcs/HanLP"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github.com/hankcs/HanLP"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github.com/hankcs/HanLP"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github.com/hankcs/HanLP"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github.com/hankcs/HanLP"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github.com/hankcs/HanLP"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github.com/hankcs/HanLP"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github.com/hankcs/HanLP"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github.com/hankcs/HanLP"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12.em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image" Target="../media/image1.png"/><Relationship Id="rId4" Type="http://schemas.openxmlformats.org/officeDocument/2006/relationships/hyperlink" Target="https://github.com/hankcs/HanLP"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png"/><Relationship Id="rId4" Type="http://schemas.openxmlformats.org/officeDocument/2006/relationships/hyperlink" Target="https://github.com/hankcs/HanLP"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www.hankcs.com/ml/support-vector-machine.html"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github.com/hankcs/HanLP" TargetMode="Externa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github.com/hankcs/HanLP"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github.com/hankcs/HanLP"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1.png"/><Relationship Id="rId4" Type="http://schemas.openxmlformats.org/officeDocument/2006/relationships/hyperlink" Target="https://github.com/hankcs/HanLP"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4.tiff"/><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github.com/hankcs/HanLP"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png"/><Relationship Id="rId4" Type="http://schemas.openxmlformats.org/officeDocument/2006/relationships/hyperlink" Target="https://github.com/hankcs/HanLP"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png"/><Relationship Id="rId4" Type="http://schemas.openxmlformats.org/officeDocument/2006/relationships/hyperlink" Target="https://github.com/hankcs/HanL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zh-CN" altLang="en-US" b="1" dirty="0"/>
              <a:t>第十一章 文本分类 </a:t>
            </a:r>
            <a:endParaRPr lang="en-US" b="1"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r>
              <a:rPr lang="en-US" b="1" dirty="0"/>
              <a:t>11.1 </a:t>
            </a:r>
            <a:r>
              <a:rPr lang="zh-CN" altLang="en-US" b="1" dirty="0"/>
              <a:t>文本分类的概念</a:t>
            </a:r>
            <a:endParaRPr lang="en-US" altLang="zh-CN" b="1" dirty="0"/>
          </a:p>
          <a:p>
            <a:r>
              <a:rPr lang="en-US" b="1" dirty="0"/>
              <a:t>11.2 </a:t>
            </a:r>
            <a:r>
              <a:rPr lang="zh-CN" altLang="en-US" b="1" dirty="0"/>
              <a:t>文本分类语料库</a:t>
            </a:r>
            <a:endParaRPr lang="en-US" b="1" dirty="0"/>
          </a:p>
          <a:p>
            <a:r>
              <a:rPr lang="en-US" b="1" dirty="0"/>
              <a:t>11.3 </a:t>
            </a:r>
            <a:r>
              <a:rPr lang="zh-CN" altLang="en-US" b="1" dirty="0"/>
              <a:t>文本分类的特征提取</a:t>
            </a:r>
            <a:endParaRPr lang="en-US" b="1" dirty="0"/>
          </a:p>
          <a:p>
            <a:r>
              <a:rPr lang="en-US" b="1" dirty="0"/>
              <a:t>11.4 </a:t>
            </a:r>
            <a:r>
              <a:rPr lang="zh-CN" altLang="en-US" b="1" dirty="0"/>
              <a:t>朴素贝叶斯分类器</a:t>
            </a:r>
            <a:endParaRPr lang="en-US" b="1" dirty="0"/>
          </a:p>
          <a:p>
            <a:r>
              <a:rPr lang="en-US" b="1" dirty="0"/>
              <a:t>11.5 </a:t>
            </a:r>
            <a:r>
              <a:rPr lang="zh-CN" altLang="en-US" b="1" dirty="0"/>
              <a:t>支持向量机分类器</a:t>
            </a:r>
            <a:endParaRPr lang="en-US" b="1" dirty="0"/>
          </a:p>
          <a:p>
            <a:r>
              <a:rPr lang="en-US" b="1" dirty="0"/>
              <a:t>11.6 </a:t>
            </a:r>
            <a:r>
              <a:rPr lang="zh-CN" altLang="en-US" b="1" dirty="0"/>
              <a:t>标准化评测</a:t>
            </a:r>
            <a:endParaRPr lang="en-US" b="1" dirty="0"/>
          </a:p>
          <a:p>
            <a:r>
              <a:rPr lang="en-US" b="1" dirty="0"/>
              <a:t>11.7 </a:t>
            </a:r>
            <a:r>
              <a:rPr lang="zh-CN" altLang="en-US" b="1" dirty="0"/>
              <a:t>情感分析</a:t>
            </a:r>
            <a:endParaRPr lang="en-US" b="1" dirty="0"/>
          </a:p>
          <a:p>
            <a:r>
              <a:rPr lang="en-US" b="1" dirty="0"/>
              <a:t>11.8 </a:t>
            </a:r>
            <a:r>
              <a:rPr lang="zh-CN" altLang="en-US" b="1" dirty="0"/>
              <a:t>总结</a:t>
            </a:r>
            <a:endParaRPr lang="en-US" b="1" dirty="0"/>
          </a:p>
          <a:p>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5" name="Picture 4">
            <a:extLst>
              <a:ext uri="{FF2B5EF4-FFF2-40B4-BE49-F238E27FC236}">
                <a16:creationId xmlns:a16="http://schemas.microsoft.com/office/drawing/2014/main" id="{9D228544-A77B-9443-B598-9FAD664241B9}"/>
              </a:ext>
            </a:extLst>
          </p:cNvPr>
          <p:cNvPicPr>
            <a:picLocks noChangeAspect="1"/>
          </p:cNvPicPr>
          <p:nvPr/>
        </p:nvPicPr>
        <p:blipFill>
          <a:blip r:embed="rId5"/>
          <a:stretch>
            <a:fillRect/>
          </a:stretch>
        </p:blipFill>
        <p:spPr>
          <a:xfrm>
            <a:off x="5117386" y="2029147"/>
            <a:ext cx="6612134" cy="3400526"/>
          </a:xfrm>
          <a:prstGeom prst="rect">
            <a:avLst/>
          </a:prstGeom>
        </p:spPr>
      </p:pic>
    </p:spTree>
    <p:extLst>
      <p:ext uri="{BB962C8B-B14F-4D97-AF65-F5344CB8AC3E}">
        <p14:creationId xmlns:p14="http://schemas.microsoft.com/office/powerpoint/2010/main" val="20291686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11.3.2 </a:t>
            </a:r>
            <a:r>
              <a:rPr lang="zh-CN" altLang="en-US" b="1" dirty="0"/>
              <a:t>卡方特征选择</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Aft>
                    <a:spcPts val="1000"/>
                  </a:spcAft>
                </a:pPr>
                <a:r>
                  <a:rPr lang="zh-CN" altLang="en-US" dirty="0">
                    <a:latin typeface="Cambria" panose="02040503050406030204" pitchFamily="18" charset="0"/>
                    <a:cs typeface="Times New Roman" panose="02020603050405020304" pitchFamily="18" charset="0"/>
                  </a:rPr>
                  <a:t>计算</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cs typeface="Times New Roman" panose="02020603050405020304" pitchFamily="18" charset="0"/>
                          </a:rPr>
                          <m:t>𝑒</m:t>
                        </m:r>
                      </m:e>
                      <m:sub>
                        <m:r>
                          <a:rPr lang="en-US" i="1">
                            <a:latin typeface="Cambria Math" panose="02040503050406030204" pitchFamily="18" charset="0"/>
                            <a:cs typeface="Times New Roman" panose="02020603050405020304" pitchFamily="18" charset="0"/>
                          </a:rPr>
                          <m:t>𝑡</m:t>
                        </m:r>
                      </m:sub>
                    </m:sSub>
                  </m:oMath>
                </a14:m>
                <a:r>
                  <a:rPr lang="zh-CN" altLang="en-US" dirty="0">
                    <a:latin typeface="Cambria" panose="02040503050406030204" pitchFamily="18" charset="0"/>
                    <a:cs typeface="Times New Roman" panose="02020603050405020304" pitchFamily="18" charset="0"/>
                  </a:rPr>
                  <a:t>与</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cs typeface="Times New Roman" panose="02020603050405020304" pitchFamily="18" charset="0"/>
                          </a:rPr>
                          <m:t>𝑒</m:t>
                        </m:r>
                      </m:e>
                      <m:sub>
                        <m:r>
                          <a:rPr lang="en-US" i="1">
                            <a:latin typeface="Cambria Math" panose="02040503050406030204" pitchFamily="18" charset="0"/>
                            <a:cs typeface="Times New Roman" panose="02020603050405020304" pitchFamily="18" charset="0"/>
                          </a:rPr>
                          <m:t>𝑐</m:t>
                        </m:r>
                      </m:sub>
                    </m:sSub>
                  </m:oMath>
                </a14:m>
                <a:r>
                  <a:rPr lang="zh-CN" altLang="en-US" dirty="0">
                    <a:latin typeface="Cambria" panose="02040503050406030204" pitchFamily="18" charset="0"/>
                    <a:cs typeface="Times New Roman" panose="02020603050405020304" pitchFamily="18" charset="0"/>
                  </a:rPr>
                  <a:t>两个事件同时成立与否的</a:t>
                </a:r>
                <a14:m>
                  <m:oMath xmlns:m="http://schemas.openxmlformats.org/officeDocument/2006/math">
                    <m:r>
                      <a:rPr lang="en-US" i="1">
                        <a:latin typeface="Cambria Math" panose="02040503050406030204" pitchFamily="18" charset="0"/>
                        <a:cs typeface="Times New Roman" panose="02020603050405020304" pitchFamily="18" charset="0"/>
                      </a:rPr>
                      <m:t>4</m:t>
                    </m:r>
                  </m:oMath>
                </a14:m>
                <a:r>
                  <a:rPr lang="zh-CN" altLang="en-US" dirty="0">
                    <a:latin typeface="Cambria" panose="02040503050406030204" pitchFamily="18" charset="0"/>
                    <a:cs typeface="Times New Roman" panose="02020603050405020304" pitchFamily="18" charset="0"/>
                  </a:rPr>
                  <a:t>种组合（即</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cs typeface="Times New Roman" panose="02020603050405020304" pitchFamily="18" charset="0"/>
                          </a:rPr>
                          <m:t>𝐸</m:t>
                        </m:r>
                      </m:e>
                      <m:sub>
                        <m:r>
                          <a:rPr lang="en-US" i="1">
                            <a:latin typeface="Cambria Math" panose="02040503050406030204" pitchFamily="18" charset="0"/>
                            <a:cs typeface="Times New Roman" panose="02020603050405020304" pitchFamily="18" charset="0"/>
                          </a:rPr>
                          <m:t>11</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rPr>
                        </m:ctrlPr>
                      </m:sSubPr>
                      <m:e>
                        <m:r>
                          <a:rPr lang="en-US" i="1">
                            <a:latin typeface="Cambria Math" panose="02040503050406030204" pitchFamily="18" charset="0"/>
                            <a:cs typeface="Times New Roman" panose="02020603050405020304" pitchFamily="18" charset="0"/>
                          </a:rPr>
                          <m:t>𝐸</m:t>
                        </m:r>
                      </m:e>
                      <m:sub>
                        <m:r>
                          <a:rPr lang="en-US" i="1">
                            <a:latin typeface="Cambria Math" panose="02040503050406030204" pitchFamily="18" charset="0"/>
                            <a:cs typeface="Times New Roman" panose="02020603050405020304" pitchFamily="18" charset="0"/>
                          </a:rPr>
                          <m:t>10</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rPr>
                        </m:ctrlPr>
                      </m:sSubPr>
                      <m:e>
                        <m:r>
                          <a:rPr lang="en-US" i="1">
                            <a:latin typeface="Cambria Math" panose="02040503050406030204" pitchFamily="18" charset="0"/>
                            <a:cs typeface="Times New Roman" panose="02020603050405020304" pitchFamily="18" charset="0"/>
                          </a:rPr>
                          <m:t>𝐸</m:t>
                        </m:r>
                      </m:e>
                      <m:sub>
                        <m:r>
                          <a:rPr lang="en-US" i="1">
                            <a:latin typeface="Cambria Math" panose="02040503050406030204" pitchFamily="18" charset="0"/>
                            <a:cs typeface="Times New Roman" panose="02020603050405020304" pitchFamily="18" charset="0"/>
                          </a:rPr>
                          <m:t>01</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rPr>
                        </m:ctrlPr>
                      </m:sSubPr>
                      <m:e>
                        <m:r>
                          <a:rPr lang="en-US" i="1">
                            <a:latin typeface="Cambria Math" panose="02040503050406030204" pitchFamily="18" charset="0"/>
                            <a:cs typeface="Times New Roman" panose="02020603050405020304" pitchFamily="18" charset="0"/>
                          </a:rPr>
                          <m:t>𝐸</m:t>
                        </m:r>
                      </m:e>
                      <m:sub>
                        <m:r>
                          <a:rPr lang="en-US" i="1">
                            <a:latin typeface="Cambria Math" panose="02040503050406030204" pitchFamily="18" charset="0"/>
                            <a:cs typeface="Times New Roman" panose="02020603050405020304" pitchFamily="18" charset="0"/>
                          </a:rPr>
                          <m:t>00</m:t>
                        </m:r>
                      </m:sub>
                    </m:sSub>
                  </m:oMath>
                </a14:m>
                <a:r>
                  <a:rPr lang="zh-CN" altLang="en-US" dirty="0">
                    <a:latin typeface="Cambria" panose="02040503050406030204" pitchFamily="18" charset="0"/>
                    <a:cs typeface="Times New Roman" panose="02020603050405020304" pitchFamily="18" charset="0"/>
                  </a:rPr>
                  <a:t>）的期望</a:t>
                </a:r>
                <a:endParaRPr lang="en-US" altLang="zh-CN" dirty="0">
                  <a:latin typeface="Cambria" panose="02040503050406030204" pitchFamily="18" charset="0"/>
                  <a:cs typeface="Times New Roman" panose="02020603050405020304" pitchFamily="18" charset="0"/>
                </a:endParaRPr>
              </a:p>
              <a:p>
                <a:pPr>
                  <a:spcAft>
                    <a:spcPts val="1000"/>
                  </a:spcAft>
                </a:pPr>
                <a:r>
                  <a:rPr lang="zh-CN" altLang="en-US" dirty="0">
                    <a:latin typeface="Cambria" panose="02040503050406030204" pitchFamily="18" charset="0"/>
                    <a:cs typeface="Times New Roman" panose="02020603050405020304" pitchFamily="18" charset="0"/>
                  </a:rPr>
                  <a:t>以</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cs typeface="Times New Roman" panose="02020603050405020304" pitchFamily="18" charset="0"/>
                          </a:rPr>
                          <m:t>𝐸</m:t>
                        </m:r>
                      </m:e>
                      <m:sub>
                        <m:r>
                          <a:rPr lang="en-US" i="1">
                            <a:latin typeface="Cambria Math" panose="02040503050406030204" pitchFamily="18" charset="0"/>
                            <a:cs typeface="Times New Roman" panose="02020603050405020304" pitchFamily="18" charset="0"/>
                          </a:rPr>
                          <m:t>11</m:t>
                        </m:r>
                      </m:sub>
                    </m:sSub>
                  </m:oMath>
                </a14:m>
                <a:r>
                  <a:rPr lang="zh-CN" altLang="en-US" dirty="0">
                    <a:latin typeface="Cambria" panose="02040503050406030204" pitchFamily="18" charset="0"/>
                    <a:cs typeface="Times New Roman" panose="02020603050405020304" pitchFamily="18" charset="0"/>
                  </a:rPr>
                  <a:t>（词语为</a:t>
                </a:r>
                <a:r>
                  <a:rPr lang="en-US" dirty="0">
                    <a:cs typeface="Times New Roman" panose="02020603050405020304" pitchFamily="18" charset="0"/>
                  </a:rPr>
                  <a:t>“</a:t>
                </a:r>
                <a:r>
                  <a:rPr lang="zh-CN" altLang="en-US" dirty="0">
                    <a:latin typeface="Cambria" panose="02040503050406030204" pitchFamily="18" charset="0"/>
                    <a:cs typeface="Times New Roman" panose="02020603050405020304" pitchFamily="18" charset="0"/>
                  </a:rPr>
                  <a:t>高兴</a:t>
                </a:r>
                <a:r>
                  <a:rPr lang="en-US" dirty="0">
                    <a:cs typeface="Times New Roman" panose="02020603050405020304" pitchFamily="18" charset="0"/>
                  </a:rPr>
                  <a:t>”</a:t>
                </a:r>
                <a:r>
                  <a:rPr lang="zh-CN" altLang="en-US" dirty="0">
                    <a:latin typeface="Cambria" panose="02040503050406030204" pitchFamily="18" charset="0"/>
                    <a:cs typeface="Times New Roman" panose="02020603050405020304" pitchFamily="18" charset="0"/>
                  </a:rPr>
                  <a:t>且文档为</a:t>
                </a:r>
                <a:r>
                  <a:rPr lang="en-US" dirty="0">
                    <a:cs typeface="Times New Roman" panose="02020603050405020304" pitchFamily="18" charset="0"/>
                  </a:rPr>
                  <a:t>“</a:t>
                </a:r>
                <a:r>
                  <a:rPr lang="zh-CN" altLang="en-US" dirty="0">
                    <a:latin typeface="Cambria" panose="02040503050406030204" pitchFamily="18" charset="0"/>
                    <a:cs typeface="Times New Roman" panose="02020603050405020304" pitchFamily="18" charset="0"/>
                  </a:rPr>
                  <a:t>正面</a:t>
                </a:r>
                <a:r>
                  <a:rPr lang="en-US" dirty="0">
                    <a:cs typeface="Times New Roman" panose="02020603050405020304" pitchFamily="18" charset="0"/>
                  </a:rPr>
                  <a:t>”</a:t>
                </a:r>
                <a:r>
                  <a:rPr lang="zh-CN" altLang="en-US" dirty="0">
                    <a:latin typeface="Cambria" panose="02040503050406030204" pitchFamily="18" charset="0"/>
                    <a:cs typeface="Times New Roman" panose="02020603050405020304" pitchFamily="18" charset="0"/>
                  </a:rPr>
                  <a:t>的期望）为例，其计算方法如下</a:t>
                </a:r>
                <a:endParaRPr lang="en-US" dirty="0">
                  <a:latin typeface="Cambria" panose="020405030504060302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965" t="-3216" r="-4584"/>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pic>
        <p:nvPicPr>
          <p:cNvPr id="5" name="Picture 4">
            <a:extLst>
              <a:ext uri="{FF2B5EF4-FFF2-40B4-BE49-F238E27FC236}">
                <a16:creationId xmlns:a16="http://schemas.microsoft.com/office/drawing/2014/main" id="{E8C4AD10-BEA7-D140-8E42-5479B1234387}"/>
              </a:ext>
            </a:extLst>
          </p:cNvPr>
          <p:cNvPicPr>
            <a:picLocks noChangeAspect="1"/>
          </p:cNvPicPr>
          <p:nvPr/>
        </p:nvPicPr>
        <p:blipFill>
          <a:blip r:embed="rId6"/>
          <a:stretch>
            <a:fillRect/>
          </a:stretch>
        </p:blipFill>
        <p:spPr>
          <a:xfrm>
            <a:off x="3722661" y="3429000"/>
            <a:ext cx="5660712" cy="2614183"/>
          </a:xfrm>
          <a:prstGeom prst="rect">
            <a:avLst/>
          </a:prstGeom>
        </p:spPr>
      </p:pic>
    </p:spTree>
    <p:extLst>
      <p:ext uri="{BB962C8B-B14F-4D97-AF65-F5344CB8AC3E}">
        <p14:creationId xmlns:p14="http://schemas.microsoft.com/office/powerpoint/2010/main" val="25267286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11.3.2 </a:t>
            </a:r>
            <a:r>
              <a:rPr lang="zh-CN" altLang="en-US" b="1" dirty="0"/>
              <a:t>卡方特征选择</a:t>
            </a:r>
            <a:endParaRPr lang="en-US" b="1"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Aft>
                <a:spcPts val="1000"/>
              </a:spcAft>
            </a:pPr>
            <a:r>
              <a:rPr lang="zh-CN" altLang="en-US" dirty="0">
                <a:latin typeface="Cambria" panose="02040503050406030204" pitchFamily="18" charset="0"/>
                <a:cs typeface="Times New Roman" panose="02020603050405020304" pitchFamily="18" charset="0"/>
              </a:rPr>
              <a:t>同理</a:t>
            </a:r>
            <a:endParaRPr lang="en-US" dirty="0">
              <a:latin typeface="Cambria" panose="020405030504060302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D5304050-0CAF-804F-8626-4D4E89D77175}"/>
                  </a:ext>
                </a:extLst>
              </p:cNvPr>
              <p:cNvGraphicFramePr>
                <a:graphicFrameLocks noGrp="1"/>
              </p:cNvGraphicFramePr>
              <p:nvPr>
                <p:extLst>
                  <p:ext uri="{D42A27DB-BD31-4B8C-83A1-F6EECF244321}">
                    <p14:modId xmlns:p14="http://schemas.microsoft.com/office/powerpoint/2010/main" val="3482149179"/>
                  </p:ext>
                </p:extLst>
              </p:nvPr>
            </p:nvGraphicFramePr>
            <p:xfrm>
              <a:off x="838200" y="3620929"/>
              <a:ext cx="10515600" cy="1216852"/>
            </p:xfrm>
            <a:graphic>
              <a:graphicData uri="http://schemas.openxmlformats.org/drawingml/2006/table">
                <a:tbl>
                  <a:tblPr firstRow="1" firstCol="1" lastRow="1" lastCol="1"/>
                  <a:tblGrid>
                    <a:gridCol w="3505200">
                      <a:extLst>
                        <a:ext uri="{9D8B030D-6E8A-4147-A177-3AD203B41FA5}">
                          <a16:colId xmlns:a16="http://schemas.microsoft.com/office/drawing/2014/main" val="1711146148"/>
                        </a:ext>
                      </a:extLst>
                    </a:gridCol>
                    <a:gridCol w="3505200">
                      <a:extLst>
                        <a:ext uri="{9D8B030D-6E8A-4147-A177-3AD203B41FA5}">
                          <a16:colId xmlns:a16="http://schemas.microsoft.com/office/drawing/2014/main" val="889072723"/>
                        </a:ext>
                      </a:extLst>
                    </a:gridCol>
                    <a:gridCol w="3505200">
                      <a:extLst>
                        <a:ext uri="{9D8B030D-6E8A-4147-A177-3AD203B41FA5}">
                          <a16:colId xmlns:a16="http://schemas.microsoft.com/office/drawing/2014/main" val="2425725757"/>
                        </a:ext>
                      </a:extLst>
                    </a:gridCol>
                  </a:tblGrid>
                  <a:tr h="0">
                    <a:tc>
                      <a:txBody>
                        <a:bodyPr/>
                        <a:lstStyle/>
                        <a:p>
                          <a:pP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 </a:t>
                          </a: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𝑒</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𝑐</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𝑒</m:t>
                                    </m:r>
                                  </m:e>
                                  <m:sub>
                                    <m:r>
                                      <a:rPr lang="en-US" sz="2000">
                                        <a:effectLst/>
                                        <a:latin typeface="Cambria Math" panose="02040503050406030204" pitchFamily="18" charset="0"/>
                                        <a:ea typeface="SimSun" panose="02010600030101010101" pitchFamily="2" charset="-122"/>
                                        <a:cs typeface="Times New Roman" panose="02020603050405020304" pitchFamily="18" charset="0"/>
                                      </a:rPr>
                                      <m:t>正面</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𝑒</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𝑐</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𝑒</m:t>
                                    </m:r>
                                  </m:e>
                                  <m:sub>
                                    <m:r>
                                      <a:rPr lang="en-US" sz="2000">
                                        <a:effectLst/>
                                        <a:latin typeface="Cambria Math" panose="02040503050406030204" pitchFamily="18" charset="0"/>
                                        <a:ea typeface="SimSun" panose="02010600030101010101" pitchFamily="2" charset="-122"/>
                                        <a:cs typeface="Times New Roman" panose="02020603050405020304" pitchFamily="18" charset="0"/>
                                      </a:rPr>
                                      <m:t>正面</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8329341"/>
                      </a:ext>
                    </a:extLst>
                  </a:tr>
                  <a:tr h="0">
                    <a:tc>
                      <a:txBody>
                        <a:bodyPr/>
                        <a:lstStyle/>
                        <a:p>
                          <a:pPr>
                            <a:spcBef>
                              <a:spcPts val="180"/>
                            </a:spcBef>
                            <a:spcAft>
                              <a:spcPts val="18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𝑒</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𝑒</m:t>
                                    </m:r>
                                  </m:e>
                                  <m:sub>
                                    <m:r>
                                      <a:rPr lang="en-US" sz="2000">
                                        <a:effectLst/>
                                        <a:latin typeface="Cambria Math" panose="02040503050406030204" pitchFamily="18" charset="0"/>
                                        <a:ea typeface="SimSun" panose="02010600030101010101" pitchFamily="2" charset="-122"/>
                                        <a:cs typeface="Times New Roman" panose="02020603050405020304" pitchFamily="18" charset="0"/>
                                      </a:rPr>
                                      <m:t>高兴</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𝐸</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11</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=6.6</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𝐸</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10</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=27 694.4</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440212933"/>
                      </a:ext>
                    </a:extLst>
                  </a:tr>
                  <a:tr h="0">
                    <a:tc>
                      <a:txBody>
                        <a:bodyPr/>
                        <a:lstStyle/>
                        <a:p>
                          <a:pPr>
                            <a:spcBef>
                              <a:spcPts val="180"/>
                            </a:spcBef>
                            <a:spcAft>
                              <a:spcPts val="18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𝑒</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𝑒</m:t>
                                    </m:r>
                                  </m:e>
                                  <m:sub>
                                    <m:r>
                                      <a:rPr lang="en-US" sz="2000">
                                        <a:effectLst/>
                                        <a:latin typeface="Cambria Math" panose="02040503050406030204" pitchFamily="18" charset="0"/>
                                        <a:ea typeface="SimSun" panose="02010600030101010101" pitchFamily="2" charset="-122"/>
                                        <a:cs typeface="Times New Roman" panose="02020603050405020304" pitchFamily="18" charset="0"/>
                                      </a:rPr>
                                      <m:t>高兴</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𝐸</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01</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=183.4</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𝐸</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00</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=774 063.6</m:t>
                                </m:r>
                              </m:oMath>
                            </m:oMathPara>
                          </a14:m>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973294164"/>
                      </a:ext>
                    </a:extLst>
                  </a:tr>
                </a:tbl>
              </a:graphicData>
            </a:graphic>
          </p:graphicFrame>
        </mc:Choice>
        <mc:Fallback xmlns="">
          <p:graphicFrame>
            <p:nvGraphicFramePr>
              <p:cNvPr id="8" name="Table 7">
                <a:extLst>
                  <a:ext uri="{FF2B5EF4-FFF2-40B4-BE49-F238E27FC236}">
                    <a16:creationId xmlns:a16="http://schemas.microsoft.com/office/drawing/2014/main" id="{D5304050-0CAF-804F-8626-4D4E89D77175}"/>
                  </a:ext>
                </a:extLst>
              </p:cNvPr>
              <p:cNvGraphicFramePr>
                <a:graphicFrameLocks noGrp="1"/>
              </p:cNvGraphicFramePr>
              <p:nvPr>
                <p:extLst>
                  <p:ext uri="{D42A27DB-BD31-4B8C-83A1-F6EECF244321}">
                    <p14:modId xmlns:p14="http://schemas.microsoft.com/office/powerpoint/2010/main" val="3482149179"/>
                  </p:ext>
                </p:extLst>
              </p:nvPr>
            </p:nvGraphicFramePr>
            <p:xfrm>
              <a:off x="838200" y="3620929"/>
              <a:ext cx="10515600" cy="1216978"/>
            </p:xfrm>
            <a:graphic>
              <a:graphicData uri="http://schemas.openxmlformats.org/drawingml/2006/table">
                <a:tbl>
                  <a:tblPr firstRow="1" firstCol="1" lastRow="1" lastCol="1"/>
                  <a:tblGrid>
                    <a:gridCol w="3505200">
                      <a:extLst>
                        <a:ext uri="{9D8B030D-6E8A-4147-A177-3AD203B41FA5}">
                          <a16:colId xmlns:a16="http://schemas.microsoft.com/office/drawing/2014/main" val="1711146148"/>
                        </a:ext>
                      </a:extLst>
                    </a:gridCol>
                    <a:gridCol w="3505200">
                      <a:extLst>
                        <a:ext uri="{9D8B030D-6E8A-4147-A177-3AD203B41FA5}">
                          <a16:colId xmlns:a16="http://schemas.microsoft.com/office/drawing/2014/main" val="889072723"/>
                        </a:ext>
                      </a:extLst>
                    </a:gridCol>
                    <a:gridCol w="3505200">
                      <a:extLst>
                        <a:ext uri="{9D8B030D-6E8A-4147-A177-3AD203B41FA5}">
                          <a16:colId xmlns:a16="http://schemas.microsoft.com/office/drawing/2014/main" val="2425725757"/>
                        </a:ext>
                      </a:extLst>
                    </a:gridCol>
                  </a:tblGrid>
                  <a:tr h="401638">
                    <a:tc>
                      <a:txBody>
                        <a:bodyPr/>
                        <a:lstStyle/>
                        <a:p>
                          <a:pP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 </a:t>
                          </a: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endParaRPr lang="en-US"/>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blipFill>
                          <a:blip r:embed="rId5"/>
                          <a:stretch>
                            <a:fillRect l="-100362" t="-3125" r="-100000" b="-221875"/>
                          </a:stretch>
                        </a:blipFill>
                      </a:tcPr>
                    </a:tc>
                    <a:tc>
                      <a:txBody>
                        <a:bodyPr/>
                        <a:lstStyle/>
                        <a:p>
                          <a:endParaRPr lang="en-US"/>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blipFill>
                          <a:blip r:embed="rId5"/>
                          <a:stretch>
                            <a:fillRect l="-200362" t="-3125" b="-221875"/>
                          </a:stretch>
                        </a:blipFill>
                      </a:tcPr>
                    </a:tc>
                    <a:extLst>
                      <a:ext uri="{0D108BD9-81ED-4DB2-BD59-A6C34878D82A}">
                        <a16:rowId xmlns:a16="http://schemas.microsoft.com/office/drawing/2014/main" val="1018329341"/>
                      </a:ext>
                    </a:extLst>
                  </a:tr>
                  <a:tr h="407670">
                    <a:tc>
                      <a:txBody>
                        <a:bodyPr/>
                        <a:lstStyle/>
                        <a:p>
                          <a:endParaRPr lang="en-US"/>
                        </a:p>
                      </a:txBody>
                      <a:tcPr marL="68580" marR="68580" marT="0" marB="0">
                        <a:lnL>
                          <a:noFill/>
                        </a:lnL>
                        <a:lnR>
                          <a:noFill/>
                        </a:lnR>
                        <a:lnT w="12700" cap="flat" cmpd="sng" algn="ctr">
                          <a:solidFill>
                            <a:srgbClr val="000000"/>
                          </a:solidFill>
                          <a:prstDash val="solid"/>
                          <a:round/>
                          <a:headEnd type="none" w="med" len="med"/>
                          <a:tailEnd type="none" w="med" len="med"/>
                        </a:lnT>
                        <a:lnB>
                          <a:noFill/>
                        </a:lnB>
                        <a:blipFill>
                          <a:blip r:embed="rId5"/>
                          <a:stretch>
                            <a:fillRect l="-362" t="-103125" r="-200000" b="-121875"/>
                          </a:stretch>
                        </a:blipFill>
                      </a:tcPr>
                    </a:tc>
                    <a:tc>
                      <a:txBody>
                        <a:bodyPr/>
                        <a:lstStyle/>
                        <a:p>
                          <a:endParaRPr lang="en-US"/>
                        </a:p>
                      </a:txBody>
                      <a:tcPr marL="68580" marR="68580" marT="0" marB="0">
                        <a:lnL>
                          <a:noFill/>
                        </a:lnL>
                        <a:lnR>
                          <a:noFill/>
                        </a:lnR>
                        <a:lnT w="12700" cap="flat" cmpd="sng" algn="ctr">
                          <a:solidFill>
                            <a:srgbClr val="000000"/>
                          </a:solidFill>
                          <a:prstDash val="solid"/>
                          <a:round/>
                          <a:headEnd type="none" w="med" len="med"/>
                          <a:tailEnd type="none" w="med" len="med"/>
                        </a:lnT>
                        <a:lnB>
                          <a:noFill/>
                        </a:lnB>
                        <a:blipFill>
                          <a:blip r:embed="rId5"/>
                          <a:stretch>
                            <a:fillRect l="-100362" t="-103125" r="-100000" b="-121875"/>
                          </a:stretch>
                        </a:blipFill>
                      </a:tcPr>
                    </a:tc>
                    <a:tc>
                      <a:txBody>
                        <a:bodyPr/>
                        <a:lstStyle/>
                        <a:p>
                          <a:endParaRPr lang="en-US"/>
                        </a:p>
                      </a:txBody>
                      <a:tcPr marL="68580" marR="68580" marT="0" marB="0">
                        <a:lnL>
                          <a:noFill/>
                        </a:lnL>
                        <a:lnR>
                          <a:noFill/>
                        </a:lnR>
                        <a:lnT w="12700" cap="flat" cmpd="sng" algn="ctr">
                          <a:solidFill>
                            <a:srgbClr val="000000"/>
                          </a:solidFill>
                          <a:prstDash val="solid"/>
                          <a:round/>
                          <a:headEnd type="none" w="med" len="med"/>
                          <a:tailEnd type="none" w="med" len="med"/>
                        </a:lnT>
                        <a:lnB>
                          <a:noFill/>
                        </a:lnB>
                        <a:blipFill>
                          <a:blip r:embed="rId5"/>
                          <a:stretch>
                            <a:fillRect l="-200362" t="-103125" b="-121875"/>
                          </a:stretch>
                        </a:blipFill>
                      </a:tcPr>
                    </a:tc>
                    <a:extLst>
                      <a:ext uri="{0D108BD9-81ED-4DB2-BD59-A6C34878D82A}">
                        <a16:rowId xmlns:a16="http://schemas.microsoft.com/office/drawing/2014/main" val="1440212933"/>
                      </a:ext>
                    </a:extLst>
                  </a:tr>
                  <a:tr h="407670">
                    <a:tc>
                      <a:txBody>
                        <a:bodyPr/>
                        <a:lstStyle/>
                        <a:p>
                          <a:endParaRPr lang="en-US"/>
                        </a:p>
                      </a:txBody>
                      <a:tcPr marL="68580" marR="68580" marT="0" marB="0">
                        <a:lnL>
                          <a:noFill/>
                        </a:lnL>
                        <a:lnR>
                          <a:noFill/>
                        </a:lnR>
                        <a:lnT>
                          <a:noFill/>
                        </a:lnT>
                        <a:lnB>
                          <a:noFill/>
                        </a:lnB>
                        <a:blipFill>
                          <a:blip r:embed="rId5"/>
                          <a:stretch>
                            <a:fillRect l="-362" t="-203125" r="-200000" b="-21875"/>
                          </a:stretch>
                        </a:blipFill>
                      </a:tcPr>
                    </a:tc>
                    <a:tc>
                      <a:txBody>
                        <a:bodyPr/>
                        <a:lstStyle/>
                        <a:p>
                          <a:endParaRPr lang="en-US"/>
                        </a:p>
                      </a:txBody>
                      <a:tcPr marL="68580" marR="68580" marT="0" marB="0">
                        <a:lnL>
                          <a:noFill/>
                        </a:lnL>
                        <a:lnR>
                          <a:noFill/>
                        </a:lnR>
                        <a:lnT>
                          <a:noFill/>
                        </a:lnT>
                        <a:lnB>
                          <a:noFill/>
                        </a:lnB>
                        <a:blipFill>
                          <a:blip r:embed="rId5"/>
                          <a:stretch>
                            <a:fillRect l="-100362" t="-203125" r="-100000" b="-21875"/>
                          </a:stretch>
                        </a:blipFill>
                      </a:tcPr>
                    </a:tc>
                    <a:tc>
                      <a:txBody>
                        <a:bodyPr/>
                        <a:lstStyle/>
                        <a:p>
                          <a:endParaRPr lang="en-US"/>
                        </a:p>
                      </a:txBody>
                      <a:tcPr marL="68580" marR="68580" marT="0" marB="0">
                        <a:lnL>
                          <a:noFill/>
                        </a:lnL>
                        <a:lnR>
                          <a:noFill/>
                        </a:lnR>
                        <a:lnT>
                          <a:noFill/>
                        </a:lnT>
                        <a:lnB>
                          <a:noFill/>
                        </a:lnB>
                        <a:blipFill>
                          <a:blip r:embed="rId5"/>
                          <a:stretch>
                            <a:fillRect l="-200362" t="-203125" b="-21875"/>
                          </a:stretch>
                        </a:blipFill>
                      </a:tcPr>
                    </a:tc>
                    <a:extLst>
                      <a:ext uri="{0D108BD9-81ED-4DB2-BD59-A6C34878D82A}">
                        <a16:rowId xmlns:a16="http://schemas.microsoft.com/office/drawing/2014/main" val="973294164"/>
                      </a:ext>
                    </a:extLst>
                  </a:tr>
                </a:tbl>
              </a:graphicData>
            </a:graphic>
          </p:graphicFrame>
        </mc:Fallback>
      </mc:AlternateContent>
      <p:sp>
        <p:nvSpPr>
          <p:cNvPr id="9" name="Rectangle 8">
            <a:extLst>
              <a:ext uri="{FF2B5EF4-FFF2-40B4-BE49-F238E27FC236}">
                <a16:creationId xmlns:a16="http://schemas.microsoft.com/office/drawing/2014/main" id="{F2A91146-D6B6-6745-A78D-6DF22E31AAB0}"/>
              </a:ext>
            </a:extLst>
          </p:cNvPr>
          <p:cNvSpPr/>
          <p:nvPr/>
        </p:nvSpPr>
        <p:spPr>
          <a:xfrm>
            <a:off x="4804621" y="2720352"/>
            <a:ext cx="2582758" cy="369332"/>
          </a:xfrm>
          <a:prstGeom prst="rect">
            <a:avLst/>
          </a:prstGeom>
        </p:spPr>
        <p:txBody>
          <a:bodyPr wrap="none">
            <a:spAutoFit/>
          </a:bodyPr>
          <a:lstStyle/>
          <a:p>
            <a:pPr>
              <a:spcBef>
                <a:spcPts val="900"/>
              </a:spcBef>
              <a:spcAft>
                <a:spcPts val="900"/>
              </a:spcAft>
            </a:pPr>
            <a:r>
              <a:rPr lang="en-US" b="1" dirty="0">
                <a:latin typeface="SimSun" panose="02010600030101010101" pitchFamily="2" charset="-122"/>
                <a:ea typeface="SimSun" panose="02010600030101010101" pitchFamily="2" charset="-122"/>
                <a:cs typeface="Times New Roman" panose="02020603050405020304" pitchFamily="18" charset="0"/>
              </a:rPr>
              <a:t>表</a:t>
            </a:r>
            <a:r>
              <a:rPr lang="en-US" b="1" dirty="0">
                <a:latin typeface="Cambria" panose="02040503050406030204" pitchFamily="18" charset="0"/>
                <a:ea typeface="SimSun" panose="02010600030101010101" pitchFamily="2" charset="-122"/>
                <a:cs typeface="Times New Roman" panose="02020603050405020304" pitchFamily="18" charset="0"/>
              </a:rPr>
              <a:t>11-4 </a:t>
            </a:r>
            <a:r>
              <a:rPr lang="en-US" b="1" dirty="0" err="1">
                <a:latin typeface="SimSun" panose="02010600030101010101" pitchFamily="2" charset="-122"/>
                <a:ea typeface="SimSun" panose="02010600030101010101" pitchFamily="2" charset="-122"/>
                <a:cs typeface="Times New Roman" panose="02020603050405020304" pitchFamily="18" charset="0"/>
              </a:rPr>
              <a:t>四个事件的期望</a:t>
            </a:r>
            <a:endParaRPr lang="en-US" dirty="0">
              <a:latin typeface="Cambria" panose="020405030504060302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504888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11.3.2 </a:t>
            </a:r>
            <a:r>
              <a:rPr lang="zh-CN" altLang="en-US" b="1" dirty="0"/>
              <a:t>卡方特征选择</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将表</a:t>
                </a:r>
                <a:r>
                  <a:rPr lang="en-US" dirty="0">
                    <a:latin typeface="Cambria" panose="02040503050406030204" pitchFamily="18" charset="0"/>
                    <a:cs typeface="Times New Roman" panose="02020603050405020304" pitchFamily="18" charset="0"/>
                  </a:rPr>
                  <a:t>11-3</a:t>
                </a:r>
                <a:r>
                  <a:rPr lang="zh-CN" altLang="en-US" dirty="0">
                    <a:latin typeface="Cambria" panose="02040503050406030204" pitchFamily="18" charset="0"/>
                    <a:cs typeface="Times New Roman" panose="02020603050405020304" pitchFamily="18" charset="0"/>
                  </a:rPr>
                  <a:t>和表</a:t>
                </a:r>
                <a:r>
                  <a:rPr lang="en-US" dirty="0">
                    <a:latin typeface="Cambria" panose="02040503050406030204" pitchFamily="18" charset="0"/>
                    <a:cs typeface="Times New Roman" panose="02020603050405020304" pitchFamily="18" charset="0"/>
                  </a:rPr>
                  <a:t>11-4</a:t>
                </a:r>
                <a:r>
                  <a:rPr lang="zh-CN" altLang="en-US" dirty="0">
                    <a:latin typeface="Cambria" panose="02040503050406030204" pitchFamily="18" charset="0"/>
                    <a:cs typeface="Times New Roman" panose="02020603050405020304" pitchFamily="18" charset="0"/>
                  </a:rPr>
                  <a:t>代入</a:t>
                </a:r>
                <a14:m>
                  <m:oMath xmlns:m="http://schemas.openxmlformats.org/officeDocument/2006/math">
                    <m:sSup>
                      <m:sSupPr>
                        <m:ctrlPr>
                          <a:rPr lang="en-US" i="1">
                            <a:latin typeface="Cambria Math" panose="02040503050406030204" pitchFamily="18" charset="0"/>
                            <a:cs typeface="Times New Roman" panose="02020603050405020304" pitchFamily="18" charset="0"/>
                          </a:rPr>
                        </m:ctrlPr>
                      </m:sSupPr>
                      <m:e>
                        <m:r>
                          <a:rPr lang="en-US" i="1">
                            <a:latin typeface="Cambria Math" panose="02040503050406030204" pitchFamily="18" charset="0"/>
                            <a:cs typeface="Times New Roman" panose="02020603050405020304" pitchFamily="18" charset="0"/>
                          </a:rPr>
                          <m:t>𝜒</m:t>
                        </m:r>
                      </m:e>
                      <m:sup>
                        <m:r>
                          <a:rPr lang="en-US" i="1">
                            <a:latin typeface="Cambria Math" panose="02040503050406030204" pitchFamily="18" charset="0"/>
                            <a:cs typeface="Times New Roman" panose="02020603050405020304" pitchFamily="18" charset="0"/>
                          </a:rPr>
                          <m:t>2</m:t>
                        </m:r>
                      </m:sup>
                    </m:sSup>
                  </m:oMath>
                </a14:m>
                <a:r>
                  <a:rPr lang="zh-CN" altLang="en-US" dirty="0">
                    <a:latin typeface="Cambria" panose="02040503050406030204" pitchFamily="18" charset="0"/>
                    <a:cs typeface="Times New Roman" panose="02020603050405020304" pitchFamily="18" charset="0"/>
                  </a:rPr>
                  <a:t>的计算公式：</a:t>
                </a:r>
                <a:endParaRPr lang="en-US" dirty="0">
                  <a:latin typeface="Cambria" panose="020405030504060302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965" t="-321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pic>
        <p:nvPicPr>
          <p:cNvPr id="5" name="Picture 4">
            <a:extLst>
              <a:ext uri="{FF2B5EF4-FFF2-40B4-BE49-F238E27FC236}">
                <a16:creationId xmlns:a16="http://schemas.microsoft.com/office/drawing/2014/main" id="{E016E2FC-209E-8645-B042-A6E26389C040}"/>
              </a:ext>
            </a:extLst>
          </p:cNvPr>
          <p:cNvPicPr>
            <a:picLocks noChangeAspect="1"/>
          </p:cNvPicPr>
          <p:nvPr/>
        </p:nvPicPr>
        <p:blipFill>
          <a:blip r:embed="rId6"/>
          <a:stretch>
            <a:fillRect/>
          </a:stretch>
        </p:blipFill>
        <p:spPr>
          <a:xfrm>
            <a:off x="1657350" y="2724150"/>
            <a:ext cx="8877300" cy="1409700"/>
          </a:xfrm>
          <a:prstGeom prst="rect">
            <a:avLst/>
          </a:prstGeom>
        </p:spPr>
      </p:pic>
    </p:spTree>
    <p:extLst>
      <p:ext uri="{BB962C8B-B14F-4D97-AF65-F5344CB8AC3E}">
        <p14:creationId xmlns:p14="http://schemas.microsoft.com/office/powerpoint/2010/main" val="39176609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11.3.2 </a:t>
            </a:r>
            <a:r>
              <a:rPr lang="zh-CN" altLang="en-US" b="1" dirty="0"/>
              <a:t>卡方特征选择</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得到词语</a:t>
                </a:r>
                <a:r>
                  <a:rPr lang="en-US" dirty="0">
                    <a:cs typeface="Times New Roman" panose="02020603050405020304" pitchFamily="18" charset="0"/>
                  </a:rPr>
                  <a:t>“</a:t>
                </a:r>
                <a:r>
                  <a:rPr lang="zh-CN" altLang="en-US" dirty="0">
                    <a:latin typeface="Cambria" panose="02040503050406030204" pitchFamily="18" charset="0"/>
                    <a:cs typeface="Times New Roman" panose="02020603050405020304" pitchFamily="18" charset="0"/>
                  </a:rPr>
                  <a:t>高兴</a:t>
                </a:r>
                <a:r>
                  <a:rPr lang="en-US" dirty="0">
                    <a:cs typeface="Times New Roman" panose="02020603050405020304" pitchFamily="18" charset="0"/>
                  </a:rPr>
                  <a:t>”</a:t>
                </a:r>
                <a:r>
                  <a:rPr lang="zh-CN" altLang="en-US" dirty="0">
                    <a:latin typeface="Cambria" panose="02040503050406030204" pitchFamily="18" charset="0"/>
                    <a:cs typeface="Times New Roman" panose="02020603050405020304" pitchFamily="18" charset="0"/>
                  </a:rPr>
                  <a:t>与类别</a:t>
                </a:r>
                <a:r>
                  <a:rPr lang="en-US" dirty="0">
                    <a:cs typeface="Times New Roman" panose="02020603050405020304" pitchFamily="18" charset="0"/>
                  </a:rPr>
                  <a:t>“</a:t>
                </a:r>
                <a:r>
                  <a:rPr lang="zh-CN" altLang="en-US" dirty="0">
                    <a:latin typeface="Cambria" panose="02040503050406030204" pitchFamily="18" charset="0"/>
                    <a:cs typeface="Times New Roman" panose="02020603050405020304" pitchFamily="18" charset="0"/>
                  </a:rPr>
                  <a:t>正面</a:t>
                </a:r>
                <a:r>
                  <a:rPr lang="en-US" dirty="0">
                    <a:cs typeface="Times New Roman" panose="02020603050405020304" pitchFamily="18" charset="0"/>
                  </a:rPr>
                  <a:t>”</a:t>
                </a:r>
                <a:r>
                  <a:rPr lang="zh-CN" altLang="en-US" dirty="0">
                    <a:latin typeface="Cambria" panose="02040503050406030204" pitchFamily="18" charset="0"/>
                    <a:cs typeface="Times New Roman" panose="02020603050405020304" pitchFamily="18" charset="0"/>
                  </a:rPr>
                  <a:t>的卡方检验值为</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cs typeface="Times New Roman" panose="02020603050405020304" pitchFamily="18" charset="0"/>
                          </a:rPr>
                          <m:t>𝜒</m:t>
                        </m:r>
                      </m:e>
                      <m:sup>
                        <m:r>
                          <a:rPr lang="en-US" i="1">
                            <a:latin typeface="Cambria Math" panose="02040503050406030204" pitchFamily="18" charset="0"/>
                            <a:cs typeface="Times New Roman" panose="02020603050405020304" pitchFamily="18" charset="0"/>
                          </a:rPr>
                          <m:t>2</m:t>
                        </m:r>
                      </m:sup>
                    </m:sSup>
                    <m:d>
                      <m:dPr>
                        <m:ctrlPr>
                          <a:rPr lang="en-US" i="1">
                            <a:latin typeface="Cambria Math" panose="02040503050406030204" pitchFamily="18" charset="0"/>
                          </a:rPr>
                        </m:ctrlPr>
                      </m:dPr>
                      <m:e>
                        <m:r>
                          <a:rPr lang="en-US" i="1">
                            <a:latin typeface="Cambria Math" panose="02040503050406030204" pitchFamily="18" charset="0"/>
                            <a:cs typeface="Times New Roman" panose="02020603050405020304" pitchFamily="18" charset="0"/>
                          </a:rPr>
                          <m:t>𝔻</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𝑡</m:t>
                        </m:r>
                        <m:r>
                          <a:rPr lang="en-US" i="1">
                            <a:latin typeface="Cambria Math" panose="02040503050406030204" pitchFamily="18" charset="0"/>
                            <a:cs typeface="Times New Roman" panose="02020603050405020304" pitchFamily="18" charset="0"/>
                          </a:rPr>
                          <m:t>=</m:t>
                        </m:r>
                        <m:r>
                          <a:rPr lang="zh-CN" altLang="en-US">
                            <a:latin typeface="Cambria Math" panose="02040503050406030204" pitchFamily="18" charset="0"/>
                            <a:cs typeface="Times New Roman" panose="02020603050405020304" pitchFamily="18" charset="0"/>
                          </a:rPr>
                          <m:t>高兴</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𝑐</m:t>
                        </m:r>
                        <m:r>
                          <a:rPr lang="en-US" i="1">
                            <a:latin typeface="Cambria Math" panose="02040503050406030204" pitchFamily="18" charset="0"/>
                            <a:cs typeface="Times New Roman" panose="02020603050405020304" pitchFamily="18" charset="0"/>
                          </a:rPr>
                          <m:t>=</m:t>
                        </m:r>
                        <m:r>
                          <a:rPr lang="zh-CN" altLang="en-US">
                            <a:latin typeface="Cambria Math" panose="02040503050406030204" pitchFamily="18" charset="0"/>
                            <a:cs typeface="Times New Roman" panose="02020603050405020304" pitchFamily="18" charset="0"/>
                          </a:rPr>
                          <m:t>正面</m:t>
                        </m:r>
                      </m:e>
                    </m:d>
                    <m:r>
                      <a:rPr lang="en-US" i="1">
                        <a:latin typeface="Cambria Math" panose="02040503050406030204" pitchFamily="18" charset="0"/>
                        <a:cs typeface="Times New Roman" panose="02020603050405020304" pitchFamily="18" charset="0"/>
                      </a:rPr>
                      <m:t>≈284</m:t>
                    </m:r>
                  </m:oMath>
                </a14:m>
                <a:endParaRPr lang="en-US" dirty="0">
                  <a:latin typeface="Cambria" panose="020405030504060302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965" t="-17544" r="-60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C7412DC6-59A4-AB41-988E-BE9226D1F749}"/>
                  </a:ext>
                </a:extLst>
              </p:cNvPr>
              <p:cNvGraphicFramePr>
                <a:graphicFrameLocks noGrp="1"/>
              </p:cNvGraphicFramePr>
              <p:nvPr>
                <p:extLst>
                  <p:ext uri="{D42A27DB-BD31-4B8C-83A1-F6EECF244321}">
                    <p14:modId xmlns:p14="http://schemas.microsoft.com/office/powerpoint/2010/main" val="1269593083"/>
                  </p:ext>
                </p:extLst>
              </p:nvPr>
            </p:nvGraphicFramePr>
            <p:xfrm>
              <a:off x="838200" y="3376454"/>
              <a:ext cx="3908462" cy="1981200"/>
            </p:xfrm>
            <a:graphic>
              <a:graphicData uri="http://schemas.openxmlformats.org/drawingml/2006/table">
                <a:tbl>
                  <a:tblPr firstRow="1" firstCol="1" lastRow="1" lastCol="1"/>
                  <a:tblGrid>
                    <a:gridCol w="1954231">
                      <a:extLst>
                        <a:ext uri="{9D8B030D-6E8A-4147-A177-3AD203B41FA5}">
                          <a16:colId xmlns:a16="http://schemas.microsoft.com/office/drawing/2014/main" val="2082109143"/>
                        </a:ext>
                      </a:extLst>
                    </a:gridCol>
                    <a:gridCol w="1954231">
                      <a:extLst>
                        <a:ext uri="{9D8B030D-6E8A-4147-A177-3AD203B41FA5}">
                          <a16:colId xmlns:a16="http://schemas.microsoft.com/office/drawing/2014/main" val="3049555757"/>
                        </a:ext>
                      </a:extLst>
                    </a:gridCol>
                  </a:tblGrid>
                  <a:tr h="0">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𝑝</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14:m>
                            <m:oMath xmlns:m="http://schemas.openxmlformats.org/officeDocument/2006/math">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𝜒</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p>
                              </m:sSup>
                            </m:oMath>
                          </a14:m>
                          <a:r>
                            <a:rPr lang="en-US" sz="2000">
                              <a:effectLst/>
                              <a:latin typeface="SimSun" panose="02010600030101010101" pitchFamily="2" charset="-122"/>
                              <a:ea typeface="SimSun" panose="02010600030101010101" pitchFamily="2" charset="-122"/>
                              <a:cs typeface="Times New Roman" panose="02020603050405020304" pitchFamily="18" charset="0"/>
                            </a:rPr>
                            <a:t>临界值</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7378925"/>
                      </a:ext>
                    </a:extLst>
                  </a:tr>
                  <a:tr h="0">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0.1</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2.71</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15388150"/>
                      </a:ext>
                    </a:extLst>
                  </a:tr>
                  <a:tr h="0">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0.05</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3.84</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517312178"/>
                      </a:ext>
                    </a:extLst>
                  </a:tr>
                  <a:tr h="0">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0.01</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6.63</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966437975"/>
                      </a:ext>
                    </a:extLst>
                  </a:tr>
                  <a:tr h="0">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0.005</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7.88</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011340115"/>
                      </a:ext>
                    </a:extLst>
                  </a:tr>
                  <a:tr h="0">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0.001</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10.83</m:t>
                                </m:r>
                              </m:oMath>
                            </m:oMathPara>
                          </a14:m>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723220488"/>
                      </a:ext>
                    </a:extLst>
                  </a:tr>
                </a:tbl>
              </a:graphicData>
            </a:graphic>
          </p:graphicFrame>
        </mc:Choice>
        <mc:Fallback xmlns="">
          <p:graphicFrame>
            <p:nvGraphicFramePr>
              <p:cNvPr id="8" name="Table 7">
                <a:extLst>
                  <a:ext uri="{FF2B5EF4-FFF2-40B4-BE49-F238E27FC236}">
                    <a16:creationId xmlns:a16="http://schemas.microsoft.com/office/drawing/2014/main" id="{C7412DC6-59A4-AB41-988E-BE9226D1F749}"/>
                  </a:ext>
                </a:extLst>
              </p:cNvPr>
              <p:cNvGraphicFramePr>
                <a:graphicFrameLocks noGrp="1"/>
              </p:cNvGraphicFramePr>
              <p:nvPr>
                <p:extLst>
                  <p:ext uri="{D42A27DB-BD31-4B8C-83A1-F6EECF244321}">
                    <p14:modId xmlns:p14="http://schemas.microsoft.com/office/powerpoint/2010/main" val="1269593083"/>
                  </p:ext>
                </p:extLst>
              </p:nvPr>
            </p:nvGraphicFramePr>
            <p:xfrm>
              <a:off x="838200" y="3376454"/>
              <a:ext cx="3908462" cy="1981200"/>
            </p:xfrm>
            <a:graphic>
              <a:graphicData uri="http://schemas.openxmlformats.org/drawingml/2006/table">
                <a:tbl>
                  <a:tblPr firstRow="1" firstCol="1" lastRow="1" lastCol="1"/>
                  <a:tblGrid>
                    <a:gridCol w="1954231">
                      <a:extLst>
                        <a:ext uri="{9D8B030D-6E8A-4147-A177-3AD203B41FA5}">
                          <a16:colId xmlns:a16="http://schemas.microsoft.com/office/drawing/2014/main" val="2082109143"/>
                        </a:ext>
                      </a:extLst>
                    </a:gridCol>
                    <a:gridCol w="1954231">
                      <a:extLst>
                        <a:ext uri="{9D8B030D-6E8A-4147-A177-3AD203B41FA5}">
                          <a16:colId xmlns:a16="http://schemas.microsoft.com/office/drawing/2014/main" val="3049555757"/>
                        </a:ext>
                      </a:extLst>
                    </a:gridCol>
                  </a:tblGrid>
                  <a:tr h="330200">
                    <a:tc>
                      <a:txBody>
                        <a:bodyPr/>
                        <a:lstStyle/>
                        <a:p>
                          <a:endParaRPr lang="en-US"/>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blipFill>
                          <a:blip r:embed="rId6"/>
                          <a:stretch>
                            <a:fillRect l="-649" t="-19231" r="-100000" b="-500000"/>
                          </a:stretch>
                        </a:blipFill>
                      </a:tcPr>
                    </a:tc>
                    <a:tc>
                      <a:txBody>
                        <a:bodyPr/>
                        <a:lstStyle/>
                        <a:p>
                          <a:endParaRPr lang="en-US"/>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blipFill>
                          <a:blip r:embed="rId6"/>
                          <a:stretch>
                            <a:fillRect l="-100649" t="-19231" b="-500000"/>
                          </a:stretch>
                        </a:blipFill>
                      </a:tcPr>
                    </a:tc>
                    <a:extLst>
                      <a:ext uri="{0D108BD9-81ED-4DB2-BD59-A6C34878D82A}">
                        <a16:rowId xmlns:a16="http://schemas.microsoft.com/office/drawing/2014/main" val="3337378925"/>
                      </a:ext>
                    </a:extLst>
                  </a:tr>
                  <a:tr h="330200">
                    <a:tc>
                      <a:txBody>
                        <a:bodyPr/>
                        <a:lstStyle/>
                        <a:p>
                          <a:endParaRPr lang="en-US"/>
                        </a:p>
                      </a:txBody>
                      <a:tcPr marL="68580" marR="68580" marT="0" marB="0">
                        <a:lnL>
                          <a:noFill/>
                        </a:lnL>
                        <a:lnR>
                          <a:noFill/>
                        </a:lnR>
                        <a:lnT w="12700" cap="flat" cmpd="sng" algn="ctr">
                          <a:solidFill>
                            <a:srgbClr val="000000"/>
                          </a:solidFill>
                          <a:prstDash val="solid"/>
                          <a:round/>
                          <a:headEnd type="none" w="med" len="med"/>
                          <a:tailEnd type="none" w="med" len="med"/>
                        </a:lnT>
                        <a:lnB>
                          <a:noFill/>
                        </a:lnB>
                        <a:blipFill>
                          <a:blip r:embed="rId6"/>
                          <a:stretch>
                            <a:fillRect l="-649" t="-119231" r="-100000" b="-400000"/>
                          </a:stretch>
                        </a:blipFill>
                      </a:tcPr>
                    </a:tc>
                    <a:tc>
                      <a:txBody>
                        <a:bodyPr/>
                        <a:lstStyle/>
                        <a:p>
                          <a:endParaRPr lang="en-US"/>
                        </a:p>
                      </a:txBody>
                      <a:tcPr marL="68580" marR="68580" marT="0" marB="0">
                        <a:lnL>
                          <a:noFill/>
                        </a:lnL>
                        <a:lnR>
                          <a:noFill/>
                        </a:lnR>
                        <a:lnT w="12700" cap="flat" cmpd="sng" algn="ctr">
                          <a:solidFill>
                            <a:srgbClr val="000000"/>
                          </a:solidFill>
                          <a:prstDash val="solid"/>
                          <a:round/>
                          <a:headEnd type="none" w="med" len="med"/>
                          <a:tailEnd type="none" w="med" len="med"/>
                        </a:lnT>
                        <a:lnB>
                          <a:noFill/>
                        </a:lnB>
                        <a:blipFill>
                          <a:blip r:embed="rId6"/>
                          <a:stretch>
                            <a:fillRect l="-100649" t="-119231" b="-400000"/>
                          </a:stretch>
                        </a:blipFill>
                      </a:tcPr>
                    </a:tc>
                    <a:extLst>
                      <a:ext uri="{0D108BD9-81ED-4DB2-BD59-A6C34878D82A}">
                        <a16:rowId xmlns:a16="http://schemas.microsoft.com/office/drawing/2014/main" val="115388150"/>
                      </a:ext>
                    </a:extLst>
                  </a:tr>
                  <a:tr h="330200">
                    <a:tc>
                      <a:txBody>
                        <a:bodyPr/>
                        <a:lstStyle/>
                        <a:p>
                          <a:endParaRPr lang="en-US"/>
                        </a:p>
                      </a:txBody>
                      <a:tcPr marL="68580" marR="68580" marT="0" marB="0">
                        <a:lnL>
                          <a:noFill/>
                        </a:lnL>
                        <a:lnR>
                          <a:noFill/>
                        </a:lnR>
                        <a:lnT>
                          <a:noFill/>
                        </a:lnT>
                        <a:lnB>
                          <a:noFill/>
                        </a:lnB>
                        <a:blipFill>
                          <a:blip r:embed="rId6"/>
                          <a:stretch>
                            <a:fillRect l="-649" t="-211111" r="-100000" b="-285185"/>
                          </a:stretch>
                        </a:blipFill>
                      </a:tcPr>
                    </a:tc>
                    <a:tc>
                      <a:txBody>
                        <a:bodyPr/>
                        <a:lstStyle/>
                        <a:p>
                          <a:endParaRPr lang="en-US"/>
                        </a:p>
                      </a:txBody>
                      <a:tcPr marL="68580" marR="68580" marT="0" marB="0">
                        <a:lnL>
                          <a:noFill/>
                        </a:lnL>
                        <a:lnR>
                          <a:noFill/>
                        </a:lnR>
                        <a:lnT>
                          <a:noFill/>
                        </a:lnT>
                        <a:lnB>
                          <a:noFill/>
                        </a:lnB>
                        <a:blipFill>
                          <a:blip r:embed="rId6"/>
                          <a:stretch>
                            <a:fillRect l="-100649" t="-211111" b="-285185"/>
                          </a:stretch>
                        </a:blipFill>
                      </a:tcPr>
                    </a:tc>
                    <a:extLst>
                      <a:ext uri="{0D108BD9-81ED-4DB2-BD59-A6C34878D82A}">
                        <a16:rowId xmlns:a16="http://schemas.microsoft.com/office/drawing/2014/main" val="3517312178"/>
                      </a:ext>
                    </a:extLst>
                  </a:tr>
                  <a:tr h="330200">
                    <a:tc>
                      <a:txBody>
                        <a:bodyPr/>
                        <a:lstStyle/>
                        <a:p>
                          <a:endParaRPr lang="en-US"/>
                        </a:p>
                      </a:txBody>
                      <a:tcPr marL="68580" marR="68580" marT="0" marB="0">
                        <a:lnL>
                          <a:noFill/>
                        </a:lnL>
                        <a:lnR>
                          <a:noFill/>
                        </a:lnR>
                        <a:lnT>
                          <a:noFill/>
                        </a:lnT>
                        <a:lnB>
                          <a:noFill/>
                        </a:lnB>
                        <a:blipFill>
                          <a:blip r:embed="rId6"/>
                          <a:stretch>
                            <a:fillRect l="-649" t="-323077" r="-100000" b="-196154"/>
                          </a:stretch>
                        </a:blipFill>
                      </a:tcPr>
                    </a:tc>
                    <a:tc>
                      <a:txBody>
                        <a:bodyPr/>
                        <a:lstStyle/>
                        <a:p>
                          <a:endParaRPr lang="en-US"/>
                        </a:p>
                      </a:txBody>
                      <a:tcPr marL="68580" marR="68580" marT="0" marB="0">
                        <a:lnL>
                          <a:noFill/>
                        </a:lnL>
                        <a:lnR>
                          <a:noFill/>
                        </a:lnR>
                        <a:lnT>
                          <a:noFill/>
                        </a:lnT>
                        <a:lnB>
                          <a:noFill/>
                        </a:lnB>
                        <a:blipFill>
                          <a:blip r:embed="rId6"/>
                          <a:stretch>
                            <a:fillRect l="-100649" t="-323077" b="-196154"/>
                          </a:stretch>
                        </a:blipFill>
                      </a:tcPr>
                    </a:tc>
                    <a:extLst>
                      <a:ext uri="{0D108BD9-81ED-4DB2-BD59-A6C34878D82A}">
                        <a16:rowId xmlns:a16="http://schemas.microsoft.com/office/drawing/2014/main" val="2966437975"/>
                      </a:ext>
                    </a:extLst>
                  </a:tr>
                  <a:tr h="330200">
                    <a:tc>
                      <a:txBody>
                        <a:bodyPr/>
                        <a:lstStyle/>
                        <a:p>
                          <a:endParaRPr lang="en-US"/>
                        </a:p>
                      </a:txBody>
                      <a:tcPr marL="68580" marR="68580" marT="0" marB="0">
                        <a:lnL>
                          <a:noFill/>
                        </a:lnL>
                        <a:lnR>
                          <a:noFill/>
                        </a:lnR>
                        <a:lnT>
                          <a:noFill/>
                        </a:lnT>
                        <a:lnB>
                          <a:noFill/>
                        </a:lnB>
                        <a:blipFill>
                          <a:blip r:embed="rId6"/>
                          <a:stretch>
                            <a:fillRect l="-649" t="-423077" r="-100000" b="-96154"/>
                          </a:stretch>
                        </a:blipFill>
                      </a:tcPr>
                    </a:tc>
                    <a:tc>
                      <a:txBody>
                        <a:bodyPr/>
                        <a:lstStyle/>
                        <a:p>
                          <a:endParaRPr lang="en-US"/>
                        </a:p>
                      </a:txBody>
                      <a:tcPr marL="68580" marR="68580" marT="0" marB="0">
                        <a:lnL>
                          <a:noFill/>
                        </a:lnL>
                        <a:lnR>
                          <a:noFill/>
                        </a:lnR>
                        <a:lnT>
                          <a:noFill/>
                        </a:lnT>
                        <a:lnB>
                          <a:noFill/>
                        </a:lnB>
                        <a:blipFill>
                          <a:blip r:embed="rId6"/>
                          <a:stretch>
                            <a:fillRect l="-100649" t="-423077" b="-96154"/>
                          </a:stretch>
                        </a:blipFill>
                      </a:tcPr>
                    </a:tc>
                    <a:extLst>
                      <a:ext uri="{0D108BD9-81ED-4DB2-BD59-A6C34878D82A}">
                        <a16:rowId xmlns:a16="http://schemas.microsoft.com/office/drawing/2014/main" val="1011340115"/>
                      </a:ext>
                    </a:extLst>
                  </a:tr>
                  <a:tr h="330200">
                    <a:tc>
                      <a:txBody>
                        <a:bodyPr/>
                        <a:lstStyle/>
                        <a:p>
                          <a:endParaRPr lang="en-US"/>
                        </a:p>
                      </a:txBody>
                      <a:tcPr marL="68580" marR="68580" marT="0" marB="0">
                        <a:lnL>
                          <a:noFill/>
                        </a:lnL>
                        <a:lnR>
                          <a:noFill/>
                        </a:lnR>
                        <a:lnT>
                          <a:noFill/>
                        </a:lnT>
                        <a:lnB>
                          <a:noFill/>
                        </a:lnB>
                        <a:blipFill>
                          <a:blip r:embed="rId6"/>
                          <a:stretch>
                            <a:fillRect l="-649" t="-523077" r="-100000" b="3846"/>
                          </a:stretch>
                        </a:blipFill>
                      </a:tcPr>
                    </a:tc>
                    <a:tc>
                      <a:txBody>
                        <a:bodyPr/>
                        <a:lstStyle/>
                        <a:p>
                          <a:endParaRPr lang="en-US"/>
                        </a:p>
                      </a:txBody>
                      <a:tcPr marL="68580" marR="68580" marT="0" marB="0">
                        <a:lnL>
                          <a:noFill/>
                        </a:lnL>
                        <a:lnR>
                          <a:noFill/>
                        </a:lnR>
                        <a:lnT>
                          <a:noFill/>
                        </a:lnT>
                        <a:lnB>
                          <a:noFill/>
                        </a:lnB>
                        <a:blipFill>
                          <a:blip r:embed="rId6"/>
                          <a:stretch>
                            <a:fillRect l="-100649" t="-523077" b="3846"/>
                          </a:stretch>
                        </a:blipFill>
                      </a:tcPr>
                    </a:tc>
                    <a:extLst>
                      <a:ext uri="{0D108BD9-81ED-4DB2-BD59-A6C34878D82A}">
                        <a16:rowId xmlns:a16="http://schemas.microsoft.com/office/drawing/2014/main" val="1723220488"/>
                      </a:ext>
                    </a:extLst>
                  </a:tr>
                </a:tbl>
              </a:graphicData>
            </a:graphic>
          </p:graphicFrame>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0B7FCC0-6CEF-C74C-BBBE-149DB46AF9D5}"/>
                  </a:ext>
                </a:extLst>
              </p:cNvPr>
              <p:cNvSpPr/>
              <p:nvPr/>
            </p:nvSpPr>
            <p:spPr>
              <a:xfrm>
                <a:off x="5331961" y="4988322"/>
                <a:ext cx="3007555" cy="369332"/>
              </a:xfrm>
              <a:prstGeom prst="rect">
                <a:avLst/>
              </a:prstGeom>
            </p:spPr>
            <p:txBody>
              <a:bodyPr wrap="none">
                <a:spAutoFit/>
              </a:bodyPr>
              <a:lstStyle/>
              <a:p>
                <a:r>
                  <a:rPr lang="zh-CN" altLang="en-US" dirty="0">
                    <a:latin typeface="Cambria" panose="02040503050406030204" pitchFamily="18" charset="0"/>
                    <a:ea typeface="SimSun" panose="02010600030101010101" pitchFamily="2" charset="-122"/>
                    <a:cs typeface="Times New Roman" panose="02020603050405020304" pitchFamily="18" charset="0"/>
                  </a:rPr>
                  <a:t>两者相关的置信度大于</a:t>
                </a:r>
                <a14:m>
                  <m:oMath xmlns:m="http://schemas.openxmlformats.org/officeDocument/2006/math">
                    <m:r>
                      <a:rPr lang="en-US" i="1">
                        <a:latin typeface="Cambria Math" panose="02040503050406030204" pitchFamily="18" charset="0"/>
                        <a:ea typeface="SimSun" panose="02010600030101010101" pitchFamily="2" charset="-122"/>
                        <a:cs typeface="Times New Roman" panose="02020603050405020304" pitchFamily="18" charset="0"/>
                      </a:rPr>
                      <m:t>99%</m:t>
                    </m:r>
                  </m:oMath>
                </a14:m>
                <a:r>
                  <a:rPr lang="en-US" dirty="0">
                    <a:effectLst/>
                  </a:rPr>
                  <a:t> </a:t>
                </a:r>
                <a:endParaRPr lang="en-US" dirty="0"/>
              </a:p>
            </p:txBody>
          </p:sp>
        </mc:Choice>
        <mc:Fallback xmlns="">
          <p:sp>
            <p:nvSpPr>
              <p:cNvPr id="9" name="Rectangle 8">
                <a:extLst>
                  <a:ext uri="{FF2B5EF4-FFF2-40B4-BE49-F238E27FC236}">
                    <a16:creationId xmlns:a16="http://schemas.microsoft.com/office/drawing/2014/main" id="{30B7FCC0-6CEF-C74C-BBBE-149DB46AF9D5}"/>
                  </a:ext>
                </a:extLst>
              </p:cNvPr>
              <p:cNvSpPr>
                <a:spLocks noRot="1" noChangeAspect="1" noMove="1" noResize="1" noEditPoints="1" noAdjustHandles="1" noChangeArrowheads="1" noChangeShapeType="1" noTextEdit="1"/>
              </p:cNvSpPr>
              <p:nvPr/>
            </p:nvSpPr>
            <p:spPr>
              <a:xfrm>
                <a:off x="5331961" y="4988322"/>
                <a:ext cx="3007555" cy="369332"/>
              </a:xfrm>
              <a:prstGeom prst="rect">
                <a:avLst/>
              </a:prstGeom>
              <a:blipFill>
                <a:blip r:embed="rId7"/>
                <a:stretch>
                  <a:fillRect l="-2110" t="-13333" b="-16667"/>
                </a:stretch>
              </a:blipFill>
            </p:spPr>
            <p:txBody>
              <a:bodyPr/>
              <a:lstStyle/>
              <a:p>
                <a:r>
                  <a:rPr lang="en-US">
                    <a:noFill/>
                  </a:rPr>
                  <a:t> </a:t>
                </a:r>
              </a:p>
            </p:txBody>
          </p:sp>
        </mc:Fallback>
      </mc:AlternateContent>
    </p:spTree>
    <p:extLst>
      <p:ext uri="{BB962C8B-B14F-4D97-AF65-F5344CB8AC3E}">
        <p14:creationId xmlns:p14="http://schemas.microsoft.com/office/powerpoint/2010/main" val="693302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11.3.2 </a:t>
            </a:r>
            <a:r>
              <a:rPr lang="zh-CN" altLang="en-US" b="1" dirty="0"/>
              <a:t>卡方特征选择</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fontScale="85000" lnSpcReduction="10000"/>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一个简便的卡方检验值计算公式：</a:t>
                </a:r>
                <a:endParaRPr lang="en-US" dirty="0">
                  <a:latin typeface="Cambria" panose="02040503050406030204" pitchFamily="18" charset="0"/>
                  <a:cs typeface="Times New Roman" panose="02020603050405020304" pitchFamily="18" charset="0"/>
                </a:endParaRP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i="1">
                              <a:latin typeface="Cambria Math" panose="02040503050406030204" pitchFamily="18" charset="0"/>
                              <a:cs typeface="Times New Roman" panose="02020603050405020304" pitchFamily="18" charset="0"/>
                            </a:rPr>
                          </m:ctrlPr>
                        </m:mPr>
                        <m:mr>
                          <m:e>
                            <m:sSup>
                              <m:sSupPr>
                                <m:ctrlPr>
                                  <a:rPr lang="en-US" i="1">
                                    <a:latin typeface="Cambria Math" panose="02040503050406030204" pitchFamily="18" charset="0"/>
                                    <a:cs typeface="Times New Roman" panose="02020603050405020304" pitchFamily="18" charset="0"/>
                                  </a:rPr>
                                </m:ctrlPr>
                              </m:sSupPr>
                              <m:e>
                                <m:r>
                                  <a:rPr lang="en-US" i="1">
                                    <a:latin typeface="Cambria Math" panose="02040503050406030204" pitchFamily="18" charset="0"/>
                                    <a:cs typeface="Times New Roman" panose="02020603050405020304" pitchFamily="18" charset="0"/>
                                  </a:rPr>
                                  <m:t>𝜒</m:t>
                                </m:r>
                              </m:e>
                              <m:sup>
                                <m:r>
                                  <a:rPr lang="en-US" i="1">
                                    <a:latin typeface="Cambria Math" panose="02040503050406030204" pitchFamily="18" charset="0"/>
                                    <a:cs typeface="Times New Roman" panose="02020603050405020304" pitchFamily="18" charset="0"/>
                                  </a:rPr>
                                  <m:t>2</m:t>
                                </m:r>
                              </m:sup>
                            </m:sSup>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𝔻</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𝑡</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𝑐</m:t>
                                </m:r>
                              </m:e>
                            </m:d>
                            <m:r>
                              <a:rPr lang="en-US" i="1">
                                <a:latin typeface="Cambria Math" panose="02040503050406030204" pitchFamily="18" charset="0"/>
                                <a:cs typeface="Times New Roman" panose="02020603050405020304" pitchFamily="18" charset="0"/>
                              </a:rPr>
                              <m:t>=</m:t>
                            </m:r>
                            <m:f>
                              <m:fPr>
                                <m:ctrlPr>
                                  <a:rPr lang="en-US" i="1">
                                    <a:latin typeface="Cambria Math" panose="02040503050406030204" pitchFamily="18" charset="0"/>
                                    <a:cs typeface="Times New Roman" panose="02020603050405020304" pitchFamily="18" charset="0"/>
                                  </a:rPr>
                                </m:ctrlPr>
                              </m:fPr>
                              <m:num>
                                <m:d>
                                  <m:dPr>
                                    <m:ctrlPr>
                                      <a:rPr lang="en-US" i="1">
                                        <a:latin typeface="Cambria Math" panose="02040503050406030204" pitchFamily="18" charset="0"/>
                                        <a:cs typeface="Times New Roman" panose="02020603050405020304" pitchFamily="18" charset="0"/>
                                      </a:rPr>
                                    </m:ctrlPr>
                                  </m:dP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𝑁</m:t>
                                        </m:r>
                                      </m:e>
                                      <m:sub>
                                        <m:r>
                                          <a:rPr lang="en-US" i="1">
                                            <a:latin typeface="Cambria Math" panose="02040503050406030204" pitchFamily="18" charset="0"/>
                                            <a:cs typeface="Times New Roman" panose="02020603050405020304" pitchFamily="18" charset="0"/>
                                          </a:rPr>
                                          <m:t>11</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𝑁</m:t>
                                        </m:r>
                                      </m:e>
                                      <m:sub>
                                        <m:r>
                                          <a:rPr lang="en-US" i="1">
                                            <a:latin typeface="Cambria Math" panose="02040503050406030204" pitchFamily="18" charset="0"/>
                                            <a:cs typeface="Times New Roman" panose="02020603050405020304" pitchFamily="18" charset="0"/>
                                          </a:rPr>
                                          <m:t>10</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𝑁</m:t>
                                        </m:r>
                                      </m:e>
                                      <m:sub>
                                        <m:r>
                                          <a:rPr lang="en-US" i="1">
                                            <a:latin typeface="Cambria Math" panose="02040503050406030204" pitchFamily="18" charset="0"/>
                                            <a:cs typeface="Times New Roman" panose="02020603050405020304" pitchFamily="18" charset="0"/>
                                          </a:rPr>
                                          <m:t>01</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𝑁</m:t>
                                        </m:r>
                                      </m:e>
                                      <m:sub>
                                        <m:r>
                                          <a:rPr lang="en-US" i="1">
                                            <a:latin typeface="Cambria Math" panose="02040503050406030204" pitchFamily="18" charset="0"/>
                                            <a:cs typeface="Times New Roman" panose="02020603050405020304" pitchFamily="18" charset="0"/>
                                          </a:rPr>
                                          <m:t>00</m:t>
                                        </m:r>
                                      </m:sub>
                                    </m:sSub>
                                  </m:e>
                                </m:d>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d>
                                      <m:dPr>
                                        <m:ctrlPr>
                                          <a:rPr lang="en-US" i="1">
                                            <a:latin typeface="Cambria Math" panose="02040503050406030204" pitchFamily="18" charset="0"/>
                                            <a:cs typeface="Times New Roman" panose="02020603050405020304" pitchFamily="18" charset="0"/>
                                          </a:rPr>
                                        </m:ctrlPr>
                                      </m:dP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𝑁</m:t>
                                            </m:r>
                                          </m:e>
                                          <m:sub>
                                            <m:r>
                                              <a:rPr lang="en-US" i="1">
                                                <a:latin typeface="Cambria Math" panose="02040503050406030204" pitchFamily="18" charset="0"/>
                                                <a:cs typeface="Times New Roman" panose="02020603050405020304" pitchFamily="18" charset="0"/>
                                              </a:rPr>
                                              <m:t>11</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𝑁</m:t>
                                            </m:r>
                                          </m:e>
                                          <m:sub>
                                            <m:r>
                                              <a:rPr lang="en-US" i="1">
                                                <a:latin typeface="Cambria Math" panose="02040503050406030204" pitchFamily="18" charset="0"/>
                                                <a:cs typeface="Times New Roman" panose="02020603050405020304" pitchFamily="18" charset="0"/>
                                              </a:rPr>
                                              <m:t>00</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𝑁</m:t>
                                            </m:r>
                                          </m:e>
                                          <m:sub>
                                            <m:r>
                                              <a:rPr lang="en-US" i="1">
                                                <a:latin typeface="Cambria Math" panose="02040503050406030204" pitchFamily="18" charset="0"/>
                                                <a:cs typeface="Times New Roman" panose="02020603050405020304" pitchFamily="18" charset="0"/>
                                              </a:rPr>
                                              <m:t>10</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𝑁</m:t>
                                            </m:r>
                                          </m:e>
                                          <m:sub>
                                            <m:r>
                                              <a:rPr lang="en-US" i="1">
                                                <a:latin typeface="Cambria Math" panose="02040503050406030204" pitchFamily="18" charset="0"/>
                                                <a:cs typeface="Times New Roman" panose="02020603050405020304" pitchFamily="18" charset="0"/>
                                              </a:rPr>
                                              <m:t>01</m:t>
                                            </m:r>
                                          </m:sub>
                                        </m:sSub>
                                      </m:e>
                                    </m:d>
                                  </m:e>
                                  <m:sup>
                                    <m:r>
                                      <a:rPr lang="en-US" i="1">
                                        <a:latin typeface="Cambria Math" panose="02040503050406030204" pitchFamily="18" charset="0"/>
                                        <a:cs typeface="Times New Roman" panose="02020603050405020304" pitchFamily="18" charset="0"/>
                                      </a:rPr>
                                      <m:t>2</m:t>
                                    </m:r>
                                  </m:sup>
                                </m:sSup>
                              </m:num>
                              <m:den>
                                <m:d>
                                  <m:dPr>
                                    <m:ctrlPr>
                                      <a:rPr lang="en-US" i="1">
                                        <a:latin typeface="Cambria Math" panose="02040503050406030204" pitchFamily="18" charset="0"/>
                                        <a:cs typeface="Times New Roman" panose="02020603050405020304" pitchFamily="18" charset="0"/>
                                      </a:rPr>
                                    </m:ctrlPr>
                                  </m:dP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𝑁</m:t>
                                        </m:r>
                                      </m:e>
                                      <m:sub>
                                        <m:r>
                                          <a:rPr lang="en-US" i="1">
                                            <a:latin typeface="Cambria Math" panose="02040503050406030204" pitchFamily="18" charset="0"/>
                                            <a:cs typeface="Times New Roman" panose="02020603050405020304" pitchFamily="18" charset="0"/>
                                          </a:rPr>
                                          <m:t>11</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𝑁</m:t>
                                        </m:r>
                                      </m:e>
                                      <m:sub>
                                        <m:r>
                                          <a:rPr lang="en-US" i="1">
                                            <a:latin typeface="Cambria Math" panose="02040503050406030204" pitchFamily="18" charset="0"/>
                                            <a:cs typeface="Times New Roman" panose="02020603050405020304" pitchFamily="18" charset="0"/>
                                          </a:rPr>
                                          <m:t>01</m:t>
                                        </m:r>
                                      </m:sub>
                                    </m:sSub>
                                  </m:e>
                                </m:d>
                                <m:r>
                                  <a:rPr lang="en-US" i="1">
                                    <a:latin typeface="Cambria Math" panose="02040503050406030204" pitchFamily="18" charset="0"/>
                                    <a:cs typeface="Times New Roman" panose="02020603050405020304" pitchFamily="18" charset="0"/>
                                  </a:rPr>
                                  <m:t>×</m:t>
                                </m:r>
                                <m:d>
                                  <m:dPr>
                                    <m:ctrlPr>
                                      <a:rPr lang="en-US" i="1">
                                        <a:latin typeface="Cambria Math" panose="02040503050406030204" pitchFamily="18" charset="0"/>
                                        <a:cs typeface="Times New Roman" panose="02020603050405020304" pitchFamily="18" charset="0"/>
                                      </a:rPr>
                                    </m:ctrlPr>
                                  </m:dP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𝑁</m:t>
                                        </m:r>
                                      </m:e>
                                      <m:sub>
                                        <m:r>
                                          <a:rPr lang="en-US" i="1">
                                            <a:latin typeface="Cambria Math" panose="02040503050406030204" pitchFamily="18" charset="0"/>
                                            <a:cs typeface="Times New Roman" panose="02020603050405020304" pitchFamily="18" charset="0"/>
                                          </a:rPr>
                                          <m:t>11</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𝑁</m:t>
                                        </m:r>
                                      </m:e>
                                      <m:sub>
                                        <m:r>
                                          <a:rPr lang="en-US" i="1">
                                            <a:latin typeface="Cambria Math" panose="02040503050406030204" pitchFamily="18" charset="0"/>
                                            <a:cs typeface="Times New Roman" panose="02020603050405020304" pitchFamily="18" charset="0"/>
                                          </a:rPr>
                                          <m:t>10</m:t>
                                        </m:r>
                                      </m:sub>
                                    </m:sSub>
                                  </m:e>
                                </m:d>
                                <m:r>
                                  <a:rPr lang="en-US" i="1">
                                    <a:latin typeface="Cambria Math" panose="02040503050406030204" pitchFamily="18" charset="0"/>
                                    <a:cs typeface="Times New Roman" panose="02020603050405020304" pitchFamily="18" charset="0"/>
                                  </a:rPr>
                                  <m:t>×</m:t>
                                </m:r>
                                <m:d>
                                  <m:dPr>
                                    <m:ctrlPr>
                                      <a:rPr lang="en-US" i="1">
                                        <a:latin typeface="Cambria Math" panose="02040503050406030204" pitchFamily="18" charset="0"/>
                                        <a:cs typeface="Times New Roman" panose="02020603050405020304" pitchFamily="18" charset="0"/>
                                      </a:rPr>
                                    </m:ctrlPr>
                                  </m:dP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𝑁</m:t>
                                        </m:r>
                                      </m:e>
                                      <m:sub>
                                        <m:r>
                                          <a:rPr lang="en-US" i="1">
                                            <a:latin typeface="Cambria Math" panose="02040503050406030204" pitchFamily="18" charset="0"/>
                                            <a:cs typeface="Times New Roman" panose="02020603050405020304" pitchFamily="18" charset="0"/>
                                          </a:rPr>
                                          <m:t>10</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𝑁</m:t>
                                        </m:r>
                                      </m:e>
                                      <m:sub>
                                        <m:r>
                                          <a:rPr lang="en-US" i="1">
                                            <a:latin typeface="Cambria Math" panose="02040503050406030204" pitchFamily="18" charset="0"/>
                                            <a:cs typeface="Times New Roman" panose="02020603050405020304" pitchFamily="18" charset="0"/>
                                          </a:rPr>
                                          <m:t>00</m:t>
                                        </m:r>
                                      </m:sub>
                                    </m:sSub>
                                  </m:e>
                                </m:d>
                                <m:r>
                                  <a:rPr lang="en-US" i="1">
                                    <a:latin typeface="Cambria Math" panose="02040503050406030204" pitchFamily="18" charset="0"/>
                                    <a:cs typeface="Times New Roman" panose="02020603050405020304" pitchFamily="18" charset="0"/>
                                  </a:rPr>
                                  <m:t>×</m:t>
                                </m:r>
                                <m:d>
                                  <m:dPr>
                                    <m:ctrlPr>
                                      <a:rPr lang="en-US" i="1">
                                        <a:latin typeface="Cambria Math" panose="02040503050406030204" pitchFamily="18" charset="0"/>
                                        <a:cs typeface="Times New Roman" panose="02020603050405020304" pitchFamily="18" charset="0"/>
                                      </a:rPr>
                                    </m:ctrlPr>
                                  </m:dP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𝑁</m:t>
                                        </m:r>
                                      </m:e>
                                      <m:sub>
                                        <m:r>
                                          <a:rPr lang="en-US" i="1">
                                            <a:latin typeface="Cambria Math" panose="02040503050406030204" pitchFamily="18" charset="0"/>
                                            <a:cs typeface="Times New Roman" panose="02020603050405020304" pitchFamily="18" charset="0"/>
                                          </a:rPr>
                                          <m:t>01</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𝑁</m:t>
                                        </m:r>
                                      </m:e>
                                      <m:sub>
                                        <m:r>
                                          <a:rPr lang="en-US" i="1">
                                            <a:latin typeface="Cambria Math" panose="02040503050406030204" pitchFamily="18" charset="0"/>
                                            <a:cs typeface="Times New Roman" panose="02020603050405020304" pitchFamily="18" charset="0"/>
                                          </a:rPr>
                                          <m:t>00</m:t>
                                        </m:r>
                                      </m:sub>
                                    </m:sSub>
                                  </m:e>
                                </m:d>
                              </m:den>
                            </m:f>
                          </m:e>
                        </m:mr>
                      </m:m>
                      <m:r>
                        <a:rPr lang="en-US" i="1">
                          <a:latin typeface="Cambria Math" panose="02040503050406030204" pitchFamily="18" charset="0"/>
                          <a:cs typeface="Times New Roman" panose="02020603050405020304" pitchFamily="18" charset="0"/>
                        </a:rPr>
                        <m:t>       (11.3)</m:t>
                      </m:r>
                    </m:oMath>
                  </m:oMathPara>
                </a14:m>
                <a:endParaRPr lang="en-US" dirty="0">
                  <a:latin typeface="Cambria" panose="02040503050406030204" pitchFamily="18" charset="0"/>
                  <a:cs typeface="Times New Roman" panose="02020603050405020304" pitchFamily="18" charset="0"/>
                </a:endParaRPr>
              </a:p>
              <a:p>
                <a:pPr>
                  <a:spcBef>
                    <a:spcPts val="900"/>
                  </a:spcBef>
                  <a:spcAft>
                    <a:spcPts val="900"/>
                  </a:spcAft>
                </a:pPr>
                <a:r>
                  <a:rPr lang="zh-CN" altLang="en-US" dirty="0">
                    <a:latin typeface="Cambria" panose="02040503050406030204" pitchFamily="18" charset="0"/>
                    <a:cs typeface="Times New Roman" panose="02020603050405020304" pitchFamily="18" charset="0"/>
                  </a:rPr>
                  <a:t>当</a:t>
                </a:r>
                <a14:m>
                  <m:oMath xmlns:m="http://schemas.openxmlformats.org/officeDocument/2006/math">
                    <m:r>
                      <a:rPr lang="en-US" i="1">
                        <a:latin typeface="Cambria Math" panose="02040503050406030204" pitchFamily="18" charset="0"/>
                        <a:cs typeface="Times New Roman" panose="02020603050405020304" pitchFamily="18" charset="0"/>
                      </a:rPr>
                      <m:t>𝑐</m:t>
                    </m:r>
                  </m:oMath>
                </a14:m>
                <a:r>
                  <a:rPr lang="zh-CN" altLang="en-US" dirty="0">
                    <a:latin typeface="Cambria" panose="02040503050406030204" pitchFamily="18" charset="0"/>
                    <a:cs typeface="Times New Roman" panose="02020603050405020304" pitchFamily="18" charset="0"/>
                  </a:rPr>
                  <a:t>有多个时，比如</a:t>
                </a:r>
                <a14:m>
                  <m:oMath xmlns:m="http://schemas.openxmlformats.org/officeDocument/2006/math">
                    <m:r>
                      <a:rPr lang="en-US" i="1">
                        <a:latin typeface="Cambria Math" panose="02040503050406030204" pitchFamily="18" charset="0"/>
                        <a:cs typeface="Times New Roman" panose="02020603050405020304" pitchFamily="18" charset="0"/>
                      </a:rPr>
                      <m:t>𝑐</m:t>
                    </m:r>
                    <m:r>
                      <a:rPr lang="en-US" i="1">
                        <a:latin typeface="Cambria Math" panose="02040503050406030204" pitchFamily="18" charset="0"/>
                        <a:cs typeface="Times New Roman" panose="02020603050405020304" pitchFamily="18" charset="0"/>
                      </a:rPr>
                      <m:t>∈</m:t>
                    </m:r>
                    <m:d>
                      <m:dPr>
                        <m:begChr m:val="{"/>
                        <m:endChr m:val="}"/>
                        <m:ctrlPr>
                          <a:rPr lang="en-US" i="1">
                            <a:latin typeface="Cambria Math" panose="02040503050406030204" pitchFamily="18" charset="0"/>
                            <a:cs typeface="Times New Roman" panose="02020603050405020304" pitchFamily="18" charset="0"/>
                          </a:rPr>
                        </m:ctrlPr>
                      </m:dPr>
                      <m:e>
                        <m:r>
                          <a:rPr lang="zh-CN" altLang="en-US">
                            <a:latin typeface="Cambria Math" panose="02040503050406030204" pitchFamily="18" charset="0"/>
                            <a:cs typeface="Times New Roman" panose="02020603050405020304" pitchFamily="18" charset="0"/>
                          </a:rPr>
                          <m:t>教育</m:t>
                        </m:r>
                        <m:r>
                          <a:rPr lang="en-US" i="1">
                            <a:latin typeface="Cambria Math" panose="02040503050406030204" pitchFamily="18" charset="0"/>
                            <a:cs typeface="Times New Roman" panose="02020603050405020304" pitchFamily="18" charset="0"/>
                          </a:rPr>
                          <m:t>,</m:t>
                        </m:r>
                        <m:r>
                          <a:rPr lang="zh-CN" altLang="en-US">
                            <a:latin typeface="Cambria Math" panose="02040503050406030204" pitchFamily="18" charset="0"/>
                            <a:cs typeface="Times New Roman" panose="02020603050405020304" pitchFamily="18" charset="0"/>
                          </a:rPr>
                          <m:t>汽车</m:t>
                        </m:r>
                        <m:r>
                          <a:rPr lang="en-US" i="1">
                            <a:latin typeface="Cambria Math" panose="02040503050406030204" pitchFamily="18" charset="0"/>
                            <a:cs typeface="Times New Roman" panose="02020603050405020304" pitchFamily="18" charset="0"/>
                          </a:rPr>
                          <m:t>,</m:t>
                        </m:r>
                        <m:r>
                          <a:rPr lang="zh-CN" altLang="en-US">
                            <a:latin typeface="Cambria Math" panose="02040503050406030204" pitchFamily="18" charset="0"/>
                            <a:cs typeface="Times New Roman" panose="02020603050405020304" pitchFamily="18" charset="0"/>
                          </a:rPr>
                          <m:t>健康</m:t>
                        </m:r>
                        <m:r>
                          <a:rPr lang="en-US" i="1">
                            <a:latin typeface="Cambria Math" panose="02040503050406030204" pitchFamily="18" charset="0"/>
                            <a:cs typeface="Times New Roman" panose="02020603050405020304" pitchFamily="18" charset="0"/>
                          </a:rPr>
                          <m:t>,</m:t>
                        </m:r>
                        <m:r>
                          <a:rPr lang="zh-CN" altLang="en-US">
                            <a:latin typeface="Cambria Math" panose="02040503050406030204" pitchFamily="18" charset="0"/>
                            <a:cs typeface="Times New Roman" panose="02020603050405020304" pitchFamily="18" charset="0"/>
                          </a:rPr>
                          <m:t>军事</m:t>
                        </m:r>
                        <m:r>
                          <a:rPr lang="en-US" i="1">
                            <a:latin typeface="Cambria Math" panose="02040503050406030204" pitchFamily="18" charset="0"/>
                            <a:cs typeface="Times New Roman" panose="02020603050405020304" pitchFamily="18" charset="0"/>
                          </a:rPr>
                          <m:t>,</m:t>
                        </m:r>
                        <m:r>
                          <a:rPr lang="zh-CN" altLang="en-US">
                            <a:latin typeface="Cambria Math" panose="02040503050406030204" pitchFamily="18" charset="0"/>
                            <a:cs typeface="Times New Roman" panose="02020603050405020304" pitchFamily="18" charset="0"/>
                          </a:rPr>
                          <m:t>体育</m:t>
                        </m:r>
                      </m:e>
                    </m:d>
                  </m:oMath>
                </a14:m>
                <a:r>
                  <a:rPr lang="zh-CN" altLang="en-US" dirty="0">
                    <a:latin typeface="Cambria" panose="02040503050406030204" pitchFamily="18" charset="0"/>
                    <a:cs typeface="Times New Roman" panose="02020603050405020304" pitchFamily="18" charset="0"/>
                  </a:rPr>
                  <a:t>，我们取最大的卡方值作为特征的最终卡方值，即下式所示：</a:t>
                </a:r>
                <a:endParaRPr lang="en-US" dirty="0">
                  <a:latin typeface="Cambria" panose="02040503050406030204" pitchFamily="18" charset="0"/>
                  <a:cs typeface="Times New Roman" panose="02020603050405020304" pitchFamily="18" charset="0"/>
                </a:endParaRPr>
              </a:p>
              <a:p>
                <a:pPr marL="0" indent="0" algn="ctr">
                  <a:spcBef>
                    <a:spcPts val="180"/>
                  </a:spcBef>
                  <a:spcAft>
                    <a:spcPts val="180"/>
                  </a:spcAft>
                  <a:buNone/>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i="1">
                              <a:latin typeface="Cambria Math" panose="02040503050406030204" pitchFamily="18" charset="0"/>
                              <a:cs typeface="Times New Roman" panose="02020603050405020304" pitchFamily="18" charset="0"/>
                            </a:rPr>
                          </m:ctrlPr>
                        </m:mPr>
                        <m:mr>
                          <m:e>
                            <m:sSup>
                              <m:sSupPr>
                                <m:ctrlPr>
                                  <a:rPr lang="en-US" i="1">
                                    <a:latin typeface="Cambria Math" panose="02040503050406030204" pitchFamily="18" charset="0"/>
                                    <a:cs typeface="Times New Roman" panose="02020603050405020304" pitchFamily="18" charset="0"/>
                                  </a:rPr>
                                </m:ctrlPr>
                              </m:sSupPr>
                              <m:e>
                                <m:r>
                                  <a:rPr lang="en-US" i="1">
                                    <a:latin typeface="Cambria Math" panose="02040503050406030204" pitchFamily="18" charset="0"/>
                                    <a:cs typeface="Times New Roman" panose="02020603050405020304" pitchFamily="18" charset="0"/>
                                  </a:rPr>
                                  <m:t>𝜒</m:t>
                                </m:r>
                              </m:e>
                              <m:sup>
                                <m:r>
                                  <a:rPr lang="en-US" i="1">
                                    <a:latin typeface="Cambria Math" panose="02040503050406030204" pitchFamily="18" charset="0"/>
                                    <a:cs typeface="Times New Roman" panose="02020603050405020304" pitchFamily="18" charset="0"/>
                                  </a:rPr>
                                  <m:t>2</m:t>
                                </m:r>
                              </m:sup>
                            </m:s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𝑚𝑎𝑥</m:t>
                            </m:r>
                            <m:d>
                              <m:dPr>
                                <m:begChr m:val="{"/>
                                <m:endChr m:val="}"/>
                                <m:ctrlPr>
                                  <a:rPr lang="en-US" i="1">
                                    <a:latin typeface="Cambria Math" panose="02040503050406030204" pitchFamily="18" charset="0"/>
                                    <a:cs typeface="Times New Roman" panose="02020603050405020304" pitchFamily="18" charset="0"/>
                                  </a:rPr>
                                </m:ctrlPr>
                              </m:dPr>
                              <m:e>
                                <m:sSup>
                                  <m:sSupPr>
                                    <m:ctrlPr>
                                      <a:rPr lang="en-US" i="1">
                                        <a:latin typeface="Cambria Math" panose="02040503050406030204" pitchFamily="18" charset="0"/>
                                        <a:cs typeface="Times New Roman" panose="02020603050405020304" pitchFamily="18" charset="0"/>
                                      </a:rPr>
                                    </m:ctrlPr>
                                  </m:sSupPr>
                                  <m:e>
                                    <m:r>
                                      <a:rPr lang="en-US" i="1">
                                        <a:latin typeface="Cambria Math" panose="02040503050406030204" pitchFamily="18" charset="0"/>
                                        <a:cs typeface="Times New Roman" panose="02020603050405020304" pitchFamily="18" charset="0"/>
                                      </a:rPr>
                                      <m:t>𝜒</m:t>
                                    </m:r>
                                  </m:e>
                                  <m:sup>
                                    <m:r>
                                      <a:rPr lang="en-US" i="1">
                                        <a:latin typeface="Cambria Math" panose="02040503050406030204" pitchFamily="18" charset="0"/>
                                        <a:cs typeface="Times New Roman" panose="02020603050405020304" pitchFamily="18" charset="0"/>
                                      </a:rPr>
                                      <m:t>2</m:t>
                                    </m:r>
                                  </m:sup>
                                </m:sSup>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𝔻</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𝑡</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𝑐</m:t>
                                    </m:r>
                                  </m:e>
                                </m:d>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𝑐</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𝐶</m:t>
                                </m:r>
                              </m:e>
                            </m:d>
                            <m:r>
                              <a:rPr lang="en-US" i="1">
                                <a:latin typeface="Cambria Math" panose="02040503050406030204" pitchFamily="18" charset="0"/>
                                <a:cs typeface="Times New Roman" panose="02020603050405020304" pitchFamily="18" charset="0"/>
                              </a:rPr>
                              <m:t>       (11.4) </m:t>
                            </m:r>
                          </m:e>
                        </m:mr>
                      </m:m>
                    </m:oMath>
                  </m:oMathPara>
                </a14:m>
                <a:endParaRPr lang="en-US" dirty="0">
                  <a:latin typeface="Cambria" panose="02040503050406030204" pitchFamily="18" charset="0"/>
                  <a:cs typeface="Times New Roman" panose="02020603050405020304" pitchFamily="18" charset="0"/>
                </a:endParaRPr>
              </a:p>
              <a:p>
                <a:pPr>
                  <a:spcBef>
                    <a:spcPts val="900"/>
                  </a:spcBef>
                  <a:spcAft>
                    <a:spcPts val="900"/>
                  </a:spcAft>
                </a:pPr>
                <a:endParaRPr lang="en-US" dirty="0">
                  <a:latin typeface="Cambria" panose="020405030504060302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724" t="-350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349737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11.3.3 </a:t>
            </a:r>
            <a:r>
              <a:rPr lang="zh-CN" altLang="en-US" b="1" dirty="0"/>
              <a:t>词袋向量</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将词袋向量记作</a:t>
                </a:r>
                <a14:m>
                  <m:oMath xmlns:m="http://schemas.openxmlformats.org/officeDocument/2006/math">
                    <m:r>
                      <a:rPr lang="en-US" b="1" i="1">
                        <a:latin typeface="Cambria Math" panose="02040503050406030204" pitchFamily="18" charset="0"/>
                        <a:cs typeface="Times New Roman" panose="02020603050405020304" pitchFamily="18" charset="0"/>
                      </a:rPr>
                      <m:t>𝒙</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𝒳</m:t>
                    </m:r>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i="1">
                            <a:latin typeface="Cambria Math" panose="02040503050406030204" pitchFamily="18" charset="0"/>
                            <a:cs typeface="Times New Roman" panose="02020603050405020304" pitchFamily="18" charset="0"/>
                          </a:rPr>
                          <m:t>ℝ</m:t>
                        </m:r>
                      </m:e>
                      <m:sup>
                        <m:r>
                          <a:rPr lang="en-US" i="1">
                            <a:latin typeface="Cambria Math" panose="02040503050406030204" pitchFamily="18" charset="0"/>
                            <a:cs typeface="Times New Roman" panose="02020603050405020304" pitchFamily="18" charset="0"/>
                          </a:rPr>
                          <m:t>𝑛</m:t>
                        </m:r>
                      </m:sup>
                    </m:sSup>
                  </m:oMath>
                </a14:m>
                <a:r>
                  <a:rPr lang="zh-CN" altLang="en-US" dirty="0">
                    <a:latin typeface="Cambria" panose="02040503050406030204" pitchFamily="18" charset="0"/>
                    <a:cs typeface="Times New Roman" panose="02020603050405020304" pitchFamily="18" charset="0"/>
                  </a:rPr>
                  <a:t>，向量的第</a:t>
                </a:r>
                <a14:m>
                  <m:oMath xmlns:m="http://schemas.openxmlformats.org/officeDocument/2006/math">
                    <m:r>
                      <a:rPr lang="en-US" i="1">
                        <a:latin typeface="Cambria Math" panose="02040503050406030204" pitchFamily="18" charset="0"/>
                        <a:cs typeface="Times New Roman" panose="02020603050405020304" pitchFamily="18" charset="0"/>
                      </a:rPr>
                      <m:t>𝑖</m:t>
                    </m:r>
                  </m:oMath>
                </a14:m>
                <a:r>
                  <a:rPr lang="zh-CN" altLang="en-US" dirty="0">
                    <a:latin typeface="Cambria" panose="02040503050406030204" pitchFamily="18" charset="0"/>
                    <a:cs typeface="Times New Roman" panose="02020603050405020304" pitchFamily="18" charset="0"/>
                  </a:rPr>
                  <a:t>维记作</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𝑥</m:t>
                        </m:r>
                      </m:e>
                      <m:sub>
                        <m:r>
                          <a:rPr lang="en-US" i="1">
                            <a:latin typeface="Cambria Math" panose="02040503050406030204" pitchFamily="18" charset="0"/>
                            <a:cs typeface="Times New Roman" panose="02020603050405020304" pitchFamily="18" charset="0"/>
                          </a:rPr>
                          <m:t>𝑖</m:t>
                        </m:r>
                      </m:sub>
                    </m:sSub>
                  </m:oMath>
                </a14:m>
                <a:r>
                  <a:rPr lang="zh-CN" altLang="en-US" dirty="0">
                    <a:latin typeface="Cambria" panose="02040503050406030204" pitchFamily="18" charset="0"/>
                    <a:cs typeface="Times New Roman" panose="02020603050405020304" pitchFamily="18" charset="0"/>
                  </a:rPr>
                  <a:t>。将类别记作</a:t>
                </a:r>
                <a14:m>
                  <m:oMath xmlns:m="http://schemas.openxmlformats.org/officeDocument/2006/math">
                    <m:r>
                      <a:rPr lang="en-US" i="1">
                        <a:latin typeface="Cambria Math" panose="02040503050406030204" pitchFamily="18" charset="0"/>
                        <a:cs typeface="Times New Roman" panose="02020603050405020304" pitchFamily="18" charset="0"/>
                      </a:rPr>
                      <m:t>𝑦</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𝒴</m:t>
                    </m:r>
                    <m:r>
                      <a:rPr lang="en-US" i="1">
                        <a:latin typeface="Cambria Math" panose="02040503050406030204" pitchFamily="18" charset="0"/>
                        <a:cs typeface="Times New Roman" panose="02020603050405020304" pitchFamily="18" charset="0"/>
                      </a:rPr>
                      <m:t>=</m:t>
                    </m:r>
                    <m:d>
                      <m:dPr>
                        <m:begChr m:val="{"/>
                        <m:endChr m:val="}"/>
                        <m:ctrlPr>
                          <a:rPr lang="en-US" i="1">
                            <a:latin typeface="Cambria Math" panose="02040503050406030204" pitchFamily="18" charset="0"/>
                            <a:cs typeface="Times New Roman" panose="02020603050405020304" pitchFamily="18" charset="0"/>
                          </a:rPr>
                        </m:ctrlPr>
                      </m:dP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1</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2</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𝐾</m:t>
                            </m:r>
                          </m:sub>
                        </m:sSub>
                      </m:e>
                    </m:d>
                  </m:oMath>
                </a14:m>
                <a:r>
                  <a:rPr lang="zh-CN" altLang="en-US" dirty="0">
                    <a:latin typeface="Cambria" panose="02040503050406030204" pitchFamily="18" charset="0"/>
                    <a:cs typeface="Times New Roman" panose="02020603050405020304" pitchFamily="18" charset="0"/>
                  </a:rPr>
                  <a:t>，其中</a:t>
                </a:r>
                <a14:m>
                  <m:oMath xmlns:m="http://schemas.openxmlformats.org/officeDocument/2006/math">
                    <m:r>
                      <a:rPr lang="en-US" i="1">
                        <a:latin typeface="Cambria Math" panose="02040503050406030204" pitchFamily="18" charset="0"/>
                        <a:cs typeface="Times New Roman" panose="02020603050405020304" pitchFamily="18" charset="0"/>
                      </a:rPr>
                      <m:t>𝐾</m:t>
                    </m:r>
                  </m:oMath>
                </a14:m>
                <a:r>
                  <a:rPr lang="zh-CN" altLang="en-US" dirty="0">
                    <a:latin typeface="Cambria" panose="02040503050406030204" pitchFamily="18" charset="0"/>
                    <a:cs typeface="Times New Roman" panose="02020603050405020304" pitchFamily="18" charset="0"/>
                  </a:rPr>
                  <a:t>为类别总数。则语料库（训练数据集）</a:t>
                </a:r>
                <a14:m>
                  <m:oMath xmlns:m="http://schemas.openxmlformats.org/officeDocument/2006/math">
                    <m:r>
                      <a:rPr lang="en-US" i="1">
                        <a:latin typeface="Cambria Math" panose="02040503050406030204" pitchFamily="18" charset="0"/>
                        <a:cs typeface="Times New Roman" panose="02020603050405020304" pitchFamily="18" charset="0"/>
                      </a:rPr>
                      <m:t>𝑇</m:t>
                    </m:r>
                  </m:oMath>
                </a14:m>
                <a:r>
                  <a:rPr lang="zh-CN" altLang="en-US" dirty="0">
                    <a:latin typeface="Cambria" panose="02040503050406030204" pitchFamily="18" charset="0"/>
                    <a:cs typeface="Times New Roman" panose="02020603050405020304" pitchFamily="18" charset="0"/>
                  </a:rPr>
                  <a:t>可以表示为词袋向量</a:t>
                </a:r>
                <a14:m>
                  <m:oMath xmlns:m="http://schemas.openxmlformats.org/officeDocument/2006/math">
                    <m:r>
                      <a:rPr lang="en-US" b="1" i="1">
                        <a:latin typeface="Cambria Math" panose="02040503050406030204" pitchFamily="18" charset="0"/>
                        <a:cs typeface="Times New Roman" panose="02020603050405020304" pitchFamily="18" charset="0"/>
                      </a:rPr>
                      <m:t>𝒙</m:t>
                    </m:r>
                  </m:oMath>
                </a14:m>
                <a:r>
                  <a:rPr lang="zh-CN" altLang="en-US" dirty="0">
                    <a:latin typeface="Cambria" panose="02040503050406030204" pitchFamily="18" charset="0"/>
                    <a:cs typeface="Times New Roman" panose="02020603050405020304" pitchFamily="18" charset="0"/>
                  </a:rPr>
                  <a:t>和类别</a:t>
                </a:r>
                <a14:m>
                  <m:oMath xmlns:m="http://schemas.openxmlformats.org/officeDocument/2006/math">
                    <m:r>
                      <a:rPr lang="en-US" i="1">
                        <a:latin typeface="Cambria Math" panose="02040503050406030204" pitchFamily="18" charset="0"/>
                        <a:cs typeface="Times New Roman" panose="02020603050405020304" pitchFamily="18" charset="0"/>
                      </a:rPr>
                      <m:t>𝑦</m:t>
                    </m:r>
                  </m:oMath>
                </a14:m>
                <a:r>
                  <a:rPr lang="zh-CN" altLang="en-US" dirty="0">
                    <a:latin typeface="Cambria" panose="02040503050406030204" pitchFamily="18" charset="0"/>
                    <a:cs typeface="Times New Roman" panose="02020603050405020304" pitchFamily="18" charset="0"/>
                  </a:rPr>
                  <a:t>所构成的二元组的集合：</a:t>
                </a:r>
                <a:endParaRPr lang="en-US" dirty="0">
                  <a:latin typeface="Cambria" panose="02040503050406030204" pitchFamily="18" charset="0"/>
                  <a:cs typeface="Times New Roman" panose="02020603050405020304" pitchFamily="18" charset="0"/>
                </a:endParaRP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i="1">
                              <a:latin typeface="Cambria Math" panose="02040503050406030204" pitchFamily="18" charset="0"/>
                              <a:cs typeface="Times New Roman" panose="02020603050405020304" pitchFamily="18" charset="0"/>
                            </a:rPr>
                          </m:ctrlPr>
                        </m:mPr>
                        <m:mr>
                          <m:e>
                            <m:r>
                              <a:rPr lang="en-US" i="1">
                                <a:latin typeface="Cambria Math" panose="02040503050406030204" pitchFamily="18" charset="0"/>
                                <a:cs typeface="Times New Roman" panose="02020603050405020304" pitchFamily="18" charset="0"/>
                              </a:rPr>
                              <m:t>𝑇</m:t>
                            </m:r>
                            <m:r>
                              <a:rPr lang="en-US" i="1">
                                <a:latin typeface="Cambria Math" panose="02040503050406030204" pitchFamily="18" charset="0"/>
                                <a:cs typeface="Times New Roman" panose="02020603050405020304" pitchFamily="18" charset="0"/>
                              </a:rPr>
                              <m:t>=</m:t>
                            </m:r>
                            <m:d>
                              <m:dPr>
                                <m:begChr m:val="{"/>
                                <m:endChr m:val="}"/>
                                <m:ctrlPr>
                                  <a:rPr lang="en-US" i="1">
                                    <a:latin typeface="Cambria Math" panose="02040503050406030204" pitchFamily="18" charset="0"/>
                                    <a:cs typeface="Times New Roman" panose="02020603050405020304" pitchFamily="18" charset="0"/>
                                  </a:rPr>
                                </m:ctrlPr>
                              </m:dPr>
                              <m:e>
                                <m:d>
                                  <m:dPr>
                                    <m:ctrlPr>
                                      <a:rPr lang="en-US" i="1">
                                        <a:latin typeface="Cambria Math" panose="02040503050406030204" pitchFamily="18" charset="0"/>
                                        <a:cs typeface="Times New Roman" panose="02020603050405020304" pitchFamily="18" charset="0"/>
                                      </a:rPr>
                                    </m:ctrlPr>
                                  </m:dPr>
                                  <m:e>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𝒙</m:t>
                                        </m:r>
                                      </m:e>
                                      <m:sup>
                                        <m:r>
                                          <a:rPr lang="en-US" i="1">
                                            <a:latin typeface="Cambria Math" panose="02040503050406030204" pitchFamily="18" charset="0"/>
                                            <a:cs typeface="Times New Roman" panose="02020603050405020304" pitchFamily="18" charset="0"/>
                                          </a:rPr>
                                          <m:t>(1)</m:t>
                                        </m:r>
                                      </m:sup>
                                    </m:sSup>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𝑦</m:t>
                                        </m:r>
                                      </m:e>
                                      <m:sub>
                                        <m:r>
                                          <a:rPr lang="en-US" i="1">
                                            <a:latin typeface="Cambria Math" panose="02040503050406030204" pitchFamily="18" charset="0"/>
                                            <a:cs typeface="Times New Roman" panose="02020603050405020304" pitchFamily="18" charset="0"/>
                                          </a:rPr>
                                          <m:t>1</m:t>
                                        </m:r>
                                      </m:sub>
                                    </m:sSub>
                                  </m:e>
                                </m:d>
                                <m:r>
                                  <a:rPr lang="en-US" i="1">
                                    <a:latin typeface="Cambria Math" panose="02040503050406030204" pitchFamily="18" charset="0"/>
                                    <a:cs typeface="Times New Roman" panose="02020603050405020304" pitchFamily="18" charset="0"/>
                                  </a:rPr>
                                  <m:t>,</m:t>
                                </m:r>
                                <m:d>
                                  <m:dPr>
                                    <m:ctrlPr>
                                      <a:rPr lang="en-US" i="1">
                                        <a:latin typeface="Cambria Math" panose="02040503050406030204" pitchFamily="18" charset="0"/>
                                        <a:cs typeface="Times New Roman" panose="02020603050405020304" pitchFamily="18" charset="0"/>
                                      </a:rPr>
                                    </m:ctrlPr>
                                  </m:dPr>
                                  <m:e>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𝒙</m:t>
                                        </m:r>
                                      </m:e>
                                      <m:sup>
                                        <m:r>
                                          <a:rPr lang="en-US" i="1">
                                            <a:latin typeface="Cambria Math" panose="02040503050406030204" pitchFamily="18" charset="0"/>
                                            <a:cs typeface="Times New Roman" panose="02020603050405020304" pitchFamily="18" charset="0"/>
                                          </a:rPr>
                                          <m:t>(2)</m:t>
                                        </m:r>
                                      </m:sup>
                                    </m:sSup>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𝑦</m:t>
                                        </m:r>
                                      </m:e>
                                      <m:sub>
                                        <m:r>
                                          <a:rPr lang="en-US" i="1">
                                            <a:latin typeface="Cambria Math" panose="02040503050406030204" pitchFamily="18" charset="0"/>
                                            <a:cs typeface="Times New Roman" panose="02020603050405020304" pitchFamily="18" charset="0"/>
                                          </a:rPr>
                                          <m:t>2</m:t>
                                        </m:r>
                                      </m:sub>
                                    </m:sSub>
                                  </m:e>
                                </m:d>
                                <m:r>
                                  <a:rPr lang="en-US" i="1">
                                    <a:latin typeface="Cambria Math" panose="02040503050406030204" pitchFamily="18" charset="0"/>
                                    <a:cs typeface="Times New Roman" panose="02020603050405020304" pitchFamily="18" charset="0"/>
                                  </a:rPr>
                                  <m:t>,⋯,</m:t>
                                </m:r>
                                <m:d>
                                  <m:dPr>
                                    <m:ctrlPr>
                                      <a:rPr lang="en-US" i="1">
                                        <a:latin typeface="Cambria Math" panose="02040503050406030204" pitchFamily="18" charset="0"/>
                                        <a:cs typeface="Times New Roman" panose="02020603050405020304" pitchFamily="18" charset="0"/>
                                      </a:rPr>
                                    </m:ctrlPr>
                                  </m:dPr>
                                  <m:e>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𝒙</m:t>
                                        </m:r>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𝑁</m:t>
                                        </m:r>
                                        <m:r>
                                          <a:rPr lang="en-US" i="1">
                                            <a:latin typeface="Cambria Math" panose="02040503050406030204" pitchFamily="18" charset="0"/>
                                            <a:cs typeface="Times New Roman" panose="02020603050405020304" pitchFamily="18" charset="0"/>
                                          </a:rPr>
                                          <m:t>)</m:t>
                                        </m:r>
                                      </m:sup>
                                    </m:sSup>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𝑦</m:t>
                                        </m:r>
                                      </m:e>
                                      <m:sub>
                                        <m:r>
                                          <a:rPr lang="en-US" i="1">
                                            <a:latin typeface="Cambria Math" panose="02040503050406030204" pitchFamily="18" charset="0"/>
                                            <a:cs typeface="Times New Roman" panose="02020603050405020304" pitchFamily="18" charset="0"/>
                                          </a:rPr>
                                          <m:t>𝑁</m:t>
                                        </m:r>
                                      </m:sub>
                                    </m:sSub>
                                  </m:e>
                                </m:d>
                              </m:e>
                            </m:d>
                          </m:e>
                        </m:mr>
                      </m:m>
                      <m:r>
                        <a:rPr lang="en-US" i="1">
                          <a:latin typeface="Cambria Math" panose="02040503050406030204" pitchFamily="18" charset="0"/>
                          <a:cs typeface="Times New Roman" panose="02020603050405020304" pitchFamily="18" charset="0"/>
                        </a:rPr>
                        <m:t>      (11.5)</m:t>
                      </m:r>
                    </m:oMath>
                  </m:oMathPara>
                </a14:m>
                <a:endParaRPr lang="en-US" dirty="0">
                  <a:latin typeface="Cambria" panose="02040503050406030204" pitchFamily="18" charset="0"/>
                  <a:cs typeface="Times New Roman" panose="02020603050405020304" pitchFamily="18" charset="0"/>
                </a:endParaRPr>
              </a:p>
              <a:p>
                <a:pPr>
                  <a:spcBef>
                    <a:spcPts val="900"/>
                  </a:spcBef>
                  <a:spcAft>
                    <a:spcPts val="900"/>
                  </a:spcAft>
                </a:pPr>
                <a:r>
                  <a:rPr lang="zh-CN" altLang="en-US" dirty="0">
                    <a:latin typeface="Cambria" panose="02040503050406030204" pitchFamily="18" charset="0"/>
                    <a:cs typeface="Times New Roman" panose="02020603050405020304" pitchFamily="18" charset="0"/>
                  </a:rPr>
                  <a:t>如果以词语作为特征，则</a:t>
                </a:r>
                <a14:m>
                  <m:oMath xmlns:m="http://schemas.openxmlformats.org/officeDocument/2006/math">
                    <m:r>
                      <a:rPr lang="en-US" i="1">
                        <a:latin typeface="Cambria Math" panose="02040503050406030204" pitchFamily="18" charset="0"/>
                        <a:cs typeface="Times New Roman" panose="02020603050405020304" pitchFamily="18" charset="0"/>
                      </a:rPr>
                      <m:t>𝑛</m:t>
                    </m:r>
                  </m:oMath>
                </a14:m>
                <a:r>
                  <a:rPr lang="zh-CN" altLang="en-US" dirty="0">
                    <a:latin typeface="Cambria" panose="02040503050406030204" pitchFamily="18" charset="0"/>
                    <a:cs typeface="Times New Roman" panose="02020603050405020304" pitchFamily="18" charset="0"/>
                  </a:rPr>
                  <a:t>大约在</a:t>
                </a:r>
                <a14:m>
                  <m:oMath xmlns:m="http://schemas.openxmlformats.org/officeDocument/2006/math">
                    <m:r>
                      <a:rPr lang="en-US" i="1">
                        <a:latin typeface="Cambria Math" panose="02040503050406030204" pitchFamily="18" charset="0"/>
                        <a:cs typeface="Times New Roman" panose="02020603050405020304" pitchFamily="18" charset="0"/>
                      </a:rPr>
                      <m:t>10</m:t>
                    </m:r>
                  </m:oMath>
                </a14:m>
                <a:r>
                  <a:rPr lang="zh-CN" altLang="en-US" dirty="0">
                    <a:latin typeface="Cambria" panose="02040503050406030204" pitchFamily="18" charset="0"/>
                    <a:cs typeface="Times New Roman" panose="02020603050405020304" pitchFamily="18" charset="0"/>
                  </a:rPr>
                  <a:t>万量级；如果以字符二元语法作为特征，则</a:t>
                </a:r>
                <a14:m>
                  <m:oMath xmlns:m="http://schemas.openxmlformats.org/officeDocument/2006/math">
                    <m:r>
                      <a:rPr lang="en-US" i="1">
                        <a:latin typeface="Cambria Math" panose="02040503050406030204" pitchFamily="18" charset="0"/>
                        <a:cs typeface="Times New Roman" panose="02020603050405020304" pitchFamily="18" charset="0"/>
                      </a:rPr>
                      <m:t>𝑛</m:t>
                    </m:r>
                  </m:oMath>
                </a14:m>
                <a:r>
                  <a:rPr lang="zh-CN" altLang="en-US" dirty="0">
                    <a:latin typeface="Cambria" panose="02040503050406030204" pitchFamily="18" charset="0"/>
                    <a:cs typeface="Times New Roman" panose="02020603050405020304" pitchFamily="18" charset="0"/>
                  </a:rPr>
                  <a:t>大约在</a:t>
                </a:r>
                <a14:m>
                  <m:oMath xmlns:m="http://schemas.openxmlformats.org/officeDocument/2006/math">
                    <m:r>
                      <a:rPr lang="en-US" i="1">
                        <a:latin typeface="Cambria Math" panose="02040503050406030204" pitchFamily="18" charset="0"/>
                        <a:cs typeface="Times New Roman" panose="02020603050405020304" pitchFamily="18" charset="0"/>
                      </a:rPr>
                      <m:t>50</m:t>
                    </m:r>
                  </m:oMath>
                </a14:m>
                <a:r>
                  <a:rPr lang="zh-CN" altLang="en-US" dirty="0">
                    <a:latin typeface="Cambria" panose="02040503050406030204" pitchFamily="18" charset="0"/>
                    <a:cs typeface="Times New Roman" panose="02020603050405020304" pitchFamily="18" charset="0"/>
                  </a:rPr>
                  <a:t>万量级</a:t>
                </a:r>
                <a:endParaRPr lang="en-US" dirty="0">
                  <a:latin typeface="Cambria" panose="020405030504060302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965" t="-3216" r="-724"/>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2248194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11.4 </a:t>
            </a:r>
            <a:r>
              <a:rPr lang="zh-CN" altLang="en-US" b="1" dirty="0"/>
              <a:t>朴素贝叶斯分类器</a:t>
            </a:r>
            <a:endParaRPr lang="en-US" b="1"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zh-CN" altLang="en-US" b="1" dirty="0">
                <a:latin typeface="Cambria" panose="02040503050406030204" pitchFamily="18" charset="0"/>
                <a:cs typeface="Times New Roman" panose="02020603050405020304" pitchFamily="18" charset="0"/>
              </a:rPr>
              <a:t>朴素贝叶斯法</a:t>
            </a:r>
            <a:r>
              <a:rPr lang="zh-CN" altLang="en-US" dirty="0">
                <a:latin typeface="Cambria" panose="02040503050406030204" pitchFamily="18" charset="0"/>
                <a:cs typeface="Times New Roman" panose="02020603050405020304" pitchFamily="18" charset="0"/>
              </a:rPr>
              <a:t>（</a:t>
            </a:r>
            <a:r>
              <a:rPr lang="en-US" dirty="0">
                <a:latin typeface="Cambria" panose="02040503050406030204" pitchFamily="18" charset="0"/>
                <a:cs typeface="Times New Roman" panose="02020603050405020304" pitchFamily="18" charset="0"/>
              </a:rPr>
              <a:t>naïve Bayes</a:t>
            </a:r>
            <a:r>
              <a:rPr lang="zh-CN" altLang="en-US" dirty="0">
                <a:latin typeface="Cambria" panose="02040503050406030204" pitchFamily="18" charset="0"/>
                <a:cs typeface="Times New Roman" panose="02020603050405020304" pitchFamily="18" charset="0"/>
              </a:rPr>
              <a:t>）可算是最简单常用的一种生成式模型</a:t>
            </a:r>
            <a:endParaRPr lang="en-US" dirty="0">
              <a:latin typeface="Cambria" panose="020405030504060302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3776224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11.4.1 </a:t>
            </a:r>
            <a:r>
              <a:rPr lang="zh-CN" altLang="en-US" b="1" dirty="0"/>
              <a:t>朴素贝叶斯法原理</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通过训练集学习联合概率分布</a:t>
                </a:r>
                <a14:m>
                  <m:oMath xmlns:m="http://schemas.openxmlformats.org/officeDocument/2006/math">
                    <m:r>
                      <a:rPr lang="en-US" i="1">
                        <a:latin typeface="Cambria Math" panose="02040503050406030204" pitchFamily="18" charset="0"/>
                        <a:cs typeface="Times New Roman" panose="02020603050405020304" pitchFamily="18" charset="0"/>
                      </a:rPr>
                      <m:t>𝑝</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𝑋</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𝑌</m:t>
                    </m:r>
                    <m:r>
                      <a:rPr lang="en-US" i="1">
                        <a:latin typeface="Cambria Math" panose="02040503050406030204" pitchFamily="18" charset="0"/>
                        <a:cs typeface="Times New Roman" panose="02020603050405020304" pitchFamily="18" charset="0"/>
                      </a:rPr>
                      <m:t>)</m:t>
                    </m:r>
                  </m:oMath>
                </a14:m>
                <a:endParaRPr lang="en-US" dirty="0">
                  <a:latin typeface="Cambria" panose="02040503050406030204" pitchFamily="18" charset="0"/>
                  <a:cs typeface="Times New Roman" panose="02020603050405020304" pitchFamily="18" charset="0"/>
                </a:endParaRPr>
              </a:p>
              <a:p>
                <a:pPr>
                  <a:spcBef>
                    <a:spcPts val="900"/>
                  </a:spcBef>
                  <a:spcAft>
                    <a:spcPts val="900"/>
                  </a:spcAft>
                </a:pPr>
                <a:r>
                  <a:rPr lang="zh-CN" altLang="en-US" dirty="0">
                    <a:latin typeface="Cambria" panose="02040503050406030204" pitchFamily="18" charset="0"/>
                    <a:cs typeface="Times New Roman" panose="02020603050405020304" pitchFamily="18" charset="0"/>
                  </a:rPr>
                  <a:t>由贝叶斯定理可以将联合概率转换为先验概率分布与条件概率分布之积：</a:t>
                </a:r>
                <a:endParaRPr lang="en-US" dirty="0">
                  <a:latin typeface="Cambria" panose="02040503050406030204" pitchFamily="18" charset="0"/>
                  <a:cs typeface="Times New Roman" panose="02020603050405020304" pitchFamily="18" charset="0"/>
                </a:endParaRP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i="1">
                              <a:latin typeface="Cambria Math" panose="02040503050406030204" pitchFamily="18" charset="0"/>
                              <a:cs typeface="Times New Roman" panose="02020603050405020304" pitchFamily="18" charset="0"/>
                            </a:rPr>
                          </m:ctrlPr>
                        </m:mPr>
                        <m:mr>
                          <m:e>
                            <m:r>
                              <a:rPr lang="en-US" i="1">
                                <a:latin typeface="Cambria Math" panose="02040503050406030204" pitchFamily="18" charset="0"/>
                                <a:cs typeface="Times New Roman" panose="02020603050405020304" pitchFamily="18" charset="0"/>
                              </a:rPr>
                              <m:t>𝑝</m:t>
                            </m:r>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𝑋</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𝑌</m:t>
                                </m:r>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𝑘</m:t>
                                    </m:r>
                                  </m:sub>
                                </m:sSub>
                              </m:e>
                            </m:d>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𝑝</m:t>
                            </m:r>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𝑌</m:t>
                                </m:r>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𝑘</m:t>
                                    </m:r>
                                  </m:sub>
                                </m:sSub>
                              </m:e>
                            </m:d>
                            <m:r>
                              <a:rPr lang="en-US" i="1">
                                <a:latin typeface="Cambria Math" panose="02040503050406030204" pitchFamily="18" charset="0"/>
                                <a:cs typeface="Times New Roman" panose="02020603050405020304" pitchFamily="18" charset="0"/>
                              </a:rPr>
                              <m:t>𝑝</m:t>
                            </m:r>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𝑋</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e>
                              <m:e>
                                <m:r>
                                  <a:rPr lang="en-US" i="1">
                                    <a:latin typeface="Cambria Math" panose="02040503050406030204" pitchFamily="18" charset="0"/>
                                    <a:cs typeface="Times New Roman" panose="02020603050405020304" pitchFamily="18" charset="0"/>
                                  </a:rPr>
                                  <m:t>𝑌</m:t>
                                </m:r>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𝑘</m:t>
                                    </m:r>
                                  </m:sub>
                                </m:sSub>
                              </m:e>
                            </m:d>
                          </m:e>
                        </m:mr>
                      </m:m>
                      <m:r>
                        <a:rPr lang="en-US" i="1">
                          <a:latin typeface="Cambria Math" panose="02040503050406030204" pitchFamily="18" charset="0"/>
                          <a:cs typeface="Times New Roman" panose="02020603050405020304" pitchFamily="18" charset="0"/>
                        </a:rPr>
                        <m:t>      (11.6)</m:t>
                      </m:r>
                    </m:oMath>
                  </m:oMathPara>
                </a14:m>
                <a:endParaRPr lang="en-US" dirty="0">
                  <a:latin typeface="Cambria" panose="02040503050406030204" pitchFamily="18" charset="0"/>
                  <a:cs typeface="Times New Roman" panose="02020603050405020304" pitchFamily="18" charset="0"/>
                </a:endParaRPr>
              </a:p>
              <a:p>
                <a:pPr>
                  <a:spcBef>
                    <a:spcPts val="900"/>
                  </a:spcBef>
                  <a:spcAft>
                    <a:spcPts val="900"/>
                  </a:spcAft>
                </a:pPr>
                <a:r>
                  <a:rPr lang="zh-CN" altLang="en-US" dirty="0">
                    <a:latin typeface="Cambria" panose="02040503050406030204" pitchFamily="18" charset="0"/>
                    <a:cs typeface="Times New Roman" panose="02020603050405020304" pitchFamily="18" charset="0"/>
                  </a:rPr>
                  <a:t>别的先验概率分布</a:t>
                </a:r>
                <a14:m>
                  <m:oMath xmlns:m="http://schemas.openxmlformats.org/officeDocument/2006/math">
                    <m:r>
                      <a:rPr lang="en-US" i="1">
                        <a:latin typeface="Cambria Math" panose="02040503050406030204" pitchFamily="18" charset="0"/>
                        <a:cs typeface="Times New Roman" panose="02020603050405020304" pitchFamily="18" charset="0"/>
                      </a:rPr>
                      <m:t>𝑝</m:t>
                    </m:r>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𝑌</m:t>
                        </m:r>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𝑘</m:t>
                            </m:r>
                          </m:sub>
                        </m:sSub>
                      </m:e>
                    </m:d>
                  </m:oMath>
                </a14:m>
                <a:r>
                  <a:rPr lang="zh-CN" altLang="en-US" dirty="0">
                    <a:latin typeface="Cambria" panose="02040503050406030204" pitchFamily="18" charset="0"/>
                    <a:cs typeface="Times New Roman" panose="02020603050405020304" pitchFamily="18" charset="0"/>
                  </a:rPr>
                  <a:t>很容易估计，通过统计每个类别下有多少样本即可（极大似然），即：</a:t>
                </a:r>
                <a:endParaRPr lang="en-US" dirty="0">
                  <a:latin typeface="Cambria" panose="02040503050406030204" pitchFamily="18" charset="0"/>
                  <a:cs typeface="Times New Roman" panose="02020603050405020304" pitchFamily="18" charset="0"/>
                </a:endParaRP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i="1">
                              <a:latin typeface="Cambria Math" panose="02040503050406030204" pitchFamily="18" charset="0"/>
                              <a:cs typeface="Times New Roman" panose="02020603050405020304" pitchFamily="18" charset="0"/>
                            </a:rPr>
                          </m:ctrlPr>
                        </m:mPr>
                        <m:mr>
                          <m:e>
                            <m:r>
                              <a:rPr lang="en-US" i="1">
                                <a:latin typeface="Cambria Math" panose="02040503050406030204" pitchFamily="18" charset="0"/>
                                <a:cs typeface="Times New Roman" panose="02020603050405020304" pitchFamily="18" charset="0"/>
                              </a:rPr>
                              <m:t>𝑝</m:t>
                            </m:r>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𝑌</m:t>
                                </m:r>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𝑘</m:t>
                                    </m:r>
                                  </m:sub>
                                </m:sSub>
                              </m:e>
                            </m:d>
                            <m:r>
                              <a:rPr lang="en-US" i="1">
                                <a:latin typeface="Cambria Math" panose="02040503050406030204" pitchFamily="18" charset="0"/>
                                <a:cs typeface="Times New Roman" panose="02020603050405020304" pitchFamily="18" charset="0"/>
                              </a:rPr>
                              <m:t>=</m:t>
                            </m:r>
                            <m:f>
                              <m:fPr>
                                <m:ctrlPr>
                                  <a:rPr lang="en-US" i="1">
                                    <a:latin typeface="Cambria Math" panose="02040503050406030204" pitchFamily="18" charset="0"/>
                                    <a:cs typeface="Times New Roman" panose="02020603050405020304" pitchFamily="18" charset="0"/>
                                  </a:rPr>
                                </m:ctrlPr>
                              </m:fPr>
                              <m:num>
                                <m:r>
                                  <m:rPr>
                                    <m:sty m:val="p"/>
                                  </m:rPr>
                                  <a:rPr lang="en-US">
                                    <a:latin typeface="Cambria Math" panose="02040503050406030204" pitchFamily="18" charset="0"/>
                                    <a:cs typeface="Times New Roman" panose="02020603050405020304" pitchFamily="18" charset="0"/>
                                  </a:rPr>
                                  <m:t>count</m:t>
                                </m:r>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𝑌</m:t>
                                    </m:r>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𝑘</m:t>
                                        </m:r>
                                      </m:sub>
                                    </m:sSub>
                                  </m:e>
                                </m:d>
                              </m:num>
                              <m:den>
                                <m:r>
                                  <a:rPr lang="en-US" i="1">
                                    <a:latin typeface="Cambria Math" panose="02040503050406030204" pitchFamily="18" charset="0"/>
                                    <a:cs typeface="Times New Roman" panose="02020603050405020304" pitchFamily="18" charset="0"/>
                                  </a:rPr>
                                  <m:t>𝑁</m:t>
                                </m:r>
                              </m:den>
                            </m:f>
                            <m:r>
                              <a:rPr lang="en-US" i="1">
                                <a:latin typeface="Cambria Math" panose="02040503050406030204" pitchFamily="18" charset="0"/>
                                <a:cs typeface="Times New Roman" panose="02020603050405020304" pitchFamily="18" charset="0"/>
                              </a:rPr>
                              <m:t>      (11.7)</m:t>
                            </m:r>
                          </m:e>
                        </m:mr>
                      </m:m>
                    </m:oMath>
                  </m:oMathPara>
                </a14:m>
                <a:endParaRPr lang="en-US" dirty="0">
                  <a:latin typeface="Cambria" panose="02040503050406030204" pitchFamily="18" charset="0"/>
                  <a:cs typeface="Times New Roman" panose="02020603050405020304" pitchFamily="18" charset="0"/>
                </a:endParaRPr>
              </a:p>
              <a:p>
                <a:pPr>
                  <a:spcBef>
                    <a:spcPts val="900"/>
                  </a:spcBef>
                  <a:spcAft>
                    <a:spcPts val="900"/>
                  </a:spcAft>
                </a:pPr>
                <a:endParaRPr lang="en-US" dirty="0">
                  <a:latin typeface="Cambria" panose="020405030504060302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965" t="-3216" r="-724"/>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3773710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11.4.1 </a:t>
            </a:r>
            <a:r>
              <a:rPr lang="zh-CN" altLang="en-US" b="1" dirty="0"/>
              <a:t>朴素贝叶斯法原理</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fontScale="92500"/>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而</a:t>
                </a:r>
                <a14:m>
                  <m:oMath xmlns:m="http://schemas.openxmlformats.org/officeDocument/2006/math">
                    <m:r>
                      <a:rPr lang="zh-CN" altLang="en-US" i="1">
                        <a:latin typeface="Cambria Math" panose="02040503050406030204" pitchFamily="18" charset="0"/>
                        <a:ea typeface="Cambria Math" panose="02040503050406030204" pitchFamily="18" charset="0"/>
                        <a:cs typeface="Times New Roman" panose="02020603050405020304" pitchFamily="18" charset="0"/>
                      </a:rPr>
                      <m:t> </m:t>
                    </m:r>
                    <m:r>
                      <a:rPr lang="en-US" i="1">
                        <a:latin typeface="Cambria Math" panose="02040503050406030204" pitchFamily="18" charset="0"/>
                        <a:cs typeface="Times New Roman" panose="02020603050405020304" pitchFamily="18" charset="0"/>
                      </a:rPr>
                      <m:t>𝑝</m:t>
                    </m:r>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𝑋</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e>
                      <m:e>
                        <m:r>
                          <a:rPr lang="en-US" i="1">
                            <a:latin typeface="Cambria Math" panose="02040503050406030204" pitchFamily="18" charset="0"/>
                            <a:cs typeface="Times New Roman" panose="02020603050405020304" pitchFamily="18" charset="0"/>
                          </a:rPr>
                          <m:t>𝑌</m:t>
                        </m:r>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𝑘</m:t>
                            </m:r>
                          </m:sub>
                        </m:sSub>
                      </m:e>
                    </m:d>
                  </m:oMath>
                </a14:m>
                <a:r>
                  <a:rPr lang="zh-CN" altLang="en-US" dirty="0">
                    <a:latin typeface="Cambria" panose="02040503050406030204" pitchFamily="18" charset="0"/>
                    <a:cs typeface="Times New Roman" panose="02020603050405020304" pitchFamily="18" charset="0"/>
                  </a:rPr>
                  <a:t>则难以估计，因为</a:t>
                </a:r>
                <a14:m>
                  <m:oMath xmlns:m="http://schemas.openxmlformats.org/officeDocument/2006/math">
                    <m:r>
                      <a:rPr lang="en-US" b="1" i="1">
                        <a:latin typeface="Cambria Math" panose="02040503050406030204" pitchFamily="18" charset="0"/>
                        <a:cs typeface="Times New Roman" panose="02020603050405020304" pitchFamily="18" charset="0"/>
                      </a:rPr>
                      <m:t>𝒙</m:t>
                    </m:r>
                  </m:oMath>
                </a14:m>
                <a:r>
                  <a:rPr lang="zh-CN" altLang="en-US" dirty="0">
                    <a:latin typeface="Cambria" panose="02040503050406030204" pitchFamily="18" charset="0"/>
                    <a:cs typeface="Times New Roman" panose="02020603050405020304" pitchFamily="18" charset="0"/>
                  </a:rPr>
                  <a:t>的量级非常大</a:t>
                </a:r>
                <a:endParaRPr lang="en-US" dirty="0">
                  <a:latin typeface="Cambria" panose="02040503050406030204" pitchFamily="18" charset="0"/>
                  <a:cs typeface="Times New Roman" panose="02020603050405020304" pitchFamily="18" charset="0"/>
                </a:endParaRP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i="1">
                              <a:latin typeface="Cambria Math" panose="02040503050406030204" pitchFamily="18" charset="0"/>
                              <a:cs typeface="Times New Roman" panose="02020603050405020304" pitchFamily="18" charset="0"/>
                            </a:rPr>
                          </m:ctrlPr>
                        </m:mPr>
                        <m:mr>
                          <m:e>
                            <m:r>
                              <a:rPr lang="en-US" i="1">
                                <a:latin typeface="Cambria Math" panose="02040503050406030204" pitchFamily="18" charset="0"/>
                                <a:cs typeface="Times New Roman" panose="02020603050405020304" pitchFamily="18" charset="0"/>
                              </a:rPr>
                              <m:t>𝑝</m:t>
                            </m:r>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𝑋</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e>
                              <m:e>
                                <m:r>
                                  <a:rPr lang="en-US" i="1">
                                    <a:latin typeface="Cambria Math" panose="02040503050406030204" pitchFamily="18" charset="0"/>
                                    <a:cs typeface="Times New Roman" panose="02020603050405020304" pitchFamily="18" charset="0"/>
                                  </a:rPr>
                                  <m:t>𝑌</m:t>
                                </m:r>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𝑘</m:t>
                                    </m:r>
                                  </m:sub>
                                </m:sSub>
                              </m:e>
                            </m:d>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𝑝</m:t>
                            </m:r>
                            <m:d>
                              <m:dPr>
                                <m:ctrlPr>
                                  <a:rPr lang="en-US" i="1">
                                    <a:latin typeface="Cambria Math" panose="02040503050406030204" pitchFamily="18" charset="0"/>
                                    <a:cs typeface="Times New Roman" panose="02020603050405020304" pitchFamily="18" charset="0"/>
                                  </a:rPr>
                                </m:ctrlPr>
                              </m:dP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𝑋</m:t>
                                    </m:r>
                                  </m:e>
                                  <m:sub>
                                    <m:r>
                                      <a:rPr lang="en-US" i="1">
                                        <a:latin typeface="Cambria Math" panose="02040503050406030204" pitchFamily="18" charset="0"/>
                                        <a:cs typeface="Times New Roman" panose="02020603050405020304" pitchFamily="18" charset="0"/>
                                      </a:rPr>
                                      <m:t>1</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𝑥</m:t>
                                    </m:r>
                                  </m:e>
                                  <m:sub>
                                    <m:r>
                                      <a:rPr lang="en-US" i="1">
                                        <a:latin typeface="Cambria Math" panose="02040503050406030204" pitchFamily="18" charset="0"/>
                                        <a:cs typeface="Times New Roman" panose="02020603050405020304" pitchFamily="18" charset="0"/>
                                      </a:rPr>
                                      <m:t>1</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𝑋</m:t>
                                    </m:r>
                                  </m:e>
                                  <m:sub>
                                    <m:r>
                                      <a:rPr lang="en-US" i="1">
                                        <a:latin typeface="Cambria Math" panose="02040503050406030204" pitchFamily="18" charset="0"/>
                                        <a:cs typeface="Times New Roman" panose="02020603050405020304" pitchFamily="18" charset="0"/>
                                      </a:rPr>
                                      <m:t>𝑛</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𝑥</m:t>
                                    </m:r>
                                  </m:e>
                                  <m:sub>
                                    <m:r>
                                      <a:rPr lang="en-US" i="1">
                                        <a:latin typeface="Cambria Math" panose="02040503050406030204" pitchFamily="18" charset="0"/>
                                        <a:cs typeface="Times New Roman" panose="02020603050405020304" pitchFamily="18" charset="0"/>
                                      </a:rPr>
                                      <m:t>𝑛</m:t>
                                    </m:r>
                                  </m:sub>
                                </m:sSub>
                              </m:e>
                              <m:e>
                                <m:r>
                                  <a:rPr lang="en-US" i="1">
                                    <a:latin typeface="Cambria Math" panose="02040503050406030204" pitchFamily="18" charset="0"/>
                                    <a:cs typeface="Times New Roman" panose="02020603050405020304" pitchFamily="18" charset="0"/>
                                  </a:rPr>
                                  <m:t>𝑌</m:t>
                                </m:r>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𝑘</m:t>
                                    </m:r>
                                  </m:sub>
                                </m:sSub>
                              </m:e>
                            </m:d>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𝑘</m:t>
                            </m:r>
                            <m:r>
                              <a:rPr lang="en-US" i="1">
                                <a:latin typeface="Cambria Math" panose="02040503050406030204" pitchFamily="18" charset="0"/>
                                <a:cs typeface="Times New Roman" panose="02020603050405020304" pitchFamily="18" charset="0"/>
                              </a:rPr>
                              <m:t>=1,2,⋯,</m:t>
                            </m:r>
                            <m:r>
                              <a:rPr lang="en-US" i="1">
                                <a:latin typeface="Cambria Math" panose="02040503050406030204" pitchFamily="18" charset="0"/>
                                <a:cs typeface="Times New Roman" panose="02020603050405020304" pitchFamily="18" charset="0"/>
                              </a:rPr>
                              <m:t>𝐾</m:t>
                            </m:r>
                            <m:r>
                              <a:rPr lang="en-US" i="1">
                                <a:latin typeface="Cambria Math" panose="02040503050406030204" pitchFamily="18" charset="0"/>
                                <a:cs typeface="Times New Roman" panose="02020603050405020304" pitchFamily="18" charset="0"/>
                              </a:rPr>
                              <m:t>     (11.8)</m:t>
                            </m:r>
                          </m:e>
                        </m:mr>
                      </m:m>
                    </m:oMath>
                  </m:oMathPara>
                </a14:m>
                <a:endParaRPr lang="en-US" dirty="0">
                  <a:latin typeface="Cambria" panose="02040503050406030204" pitchFamily="18" charset="0"/>
                  <a:cs typeface="Times New Roman" panose="02020603050405020304" pitchFamily="18" charset="0"/>
                </a:endParaRPr>
              </a:p>
              <a:p>
                <a:pPr>
                  <a:spcBef>
                    <a:spcPts val="900"/>
                  </a:spcBef>
                  <a:spcAft>
                    <a:spcPts val="900"/>
                  </a:spcAft>
                </a:pPr>
                <a:r>
                  <a:rPr lang="zh-CN" altLang="en-US" dirty="0">
                    <a:latin typeface="Cambria" panose="02040503050406030204" pitchFamily="18" charset="0"/>
                    <a:cs typeface="Times New Roman" panose="02020603050405020304" pitchFamily="18" charset="0"/>
                  </a:rPr>
                  <a:t>假设第</a:t>
                </a:r>
                <a14:m>
                  <m:oMath xmlns:m="http://schemas.openxmlformats.org/officeDocument/2006/math">
                    <m:r>
                      <a:rPr lang="en-US" i="1">
                        <a:latin typeface="Cambria Math" panose="02040503050406030204" pitchFamily="18" charset="0"/>
                        <a:cs typeface="Times New Roman" panose="02020603050405020304" pitchFamily="18" charset="0"/>
                      </a:rPr>
                      <m:t>𝑖</m:t>
                    </m:r>
                  </m:oMath>
                </a14:m>
                <a:r>
                  <a:rPr lang="zh-CN" altLang="en-US" dirty="0">
                    <a:latin typeface="Cambria" panose="02040503050406030204" pitchFamily="18" charset="0"/>
                    <a:cs typeface="Times New Roman" panose="02020603050405020304" pitchFamily="18" charset="0"/>
                  </a:rPr>
                  <a:t>维</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cs typeface="Times New Roman" panose="02020603050405020304" pitchFamily="18" charset="0"/>
                          </a:rPr>
                          <m:t>𝑥</m:t>
                        </m:r>
                      </m:e>
                      <m:sub>
                        <m:r>
                          <a:rPr lang="en-US" i="1">
                            <a:latin typeface="Cambria Math" panose="02040503050406030204" pitchFamily="18" charset="0"/>
                            <a:cs typeface="Times New Roman" panose="02020603050405020304" pitchFamily="18" charset="0"/>
                          </a:rPr>
                          <m:t>𝑖</m:t>
                        </m:r>
                      </m:sub>
                    </m:sSub>
                  </m:oMath>
                </a14:m>
                <a:r>
                  <a:rPr lang="zh-CN" altLang="en-US" dirty="0">
                    <a:latin typeface="Cambria" panose="02040503050406030204" pitchFamily="18" charset="0"/>
                    <a:cs typeface="Times New Roman" panose="02020603050405020304" pitchFamily="18" charset="0"/>
                  </a:rPr>
                  <a:t>有</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cs typeface="Times New Roman" panose="02020603050405020304" pitchFamily="18" charset="0"/>
                          </a:rPr>
                          <m:t>𝑚</m:t>
                        </m:r>
                      </m:e>
                      <m:sub>
                        <m:r>
                          <a:rPr lang="en-US" i="1">
                            <a:latin typeface="Cambria Math" panose="02040503050406030204" pitchFamily="18" charset="0"/>
                            <a:cs typeface="Times New Roman" panose="02020603050405020304" pitchFamily="18" charset="0"/>
                          </a:rPr>
                          <m:t>𝑖</m:t>
                        </m:r>
                      </m:sub>
                    </m:sSub>
                  </m:oMath>
                </a14:m>
                <a:r>
                  <a:rPr lang="zh-CN" altLang="en-US" dirty="0">
                    <a:latin typeface="Cambria" panose="02040503050406030204" pitchFamily="18" charset="0"/>
                    <a:cs typeface="Times New Roman" panose="02020603050405020304" pitchFamily="18" charset="0"/>
                  </a:rPr>
                  <a:t>种取值，那么组合起来</a:t>
                </a:r>
                <a14:m>
                  <m:oMath xmlns:m="http://schemas.openxmlformats.org/officeDocument/2006/math">
                    <m:r>
                      <a:rPr lang="en-US" b="1" i="1">
                        <a:latin typeface="Cambria Math" panose="02040503050406030204" pitchFamily="18" charset="0"/>
                        <a:cs typeface="Times New Roman" panose="02020603050405020304" pitchFamily="18" charset="0"/>
                      </a:rPr>
                      <m:t>𝒙</m:t>
                    </m:r>
                  </m:oMath>
                </a14:m>
                <a:r>
                  <a:rPr lang="zh-CN" altLang="en-US" dirty="0">
                    <a:latin typeface="Cambria" panose="02040503050406030204" pitchFamily="18" charset="0"/>
                    <a:cs typeface="Times New Roman" panose="02020603050405020304" pitchFamily="18" charset="0"/>
                  </a:rPr>
                  <a:t>一共有</a:t>
                </a:r>
                <a14:m>
                  <m:oMath xmlns:m="http://schemas.openxmlformats.org/officeDocument/2006/math">
                    <m:nary>
                      <m:naryPr>
                        <m:chr m:val="∏"/>
                        <m:limLoc m:val="undOvr"/>
                        <m:ctrlPr>
                          <a:rPr lang="en-US" i="1">
                            <a:latin typeface="Cambria Math" panose="02040503050406030204" pitchFamily="18" charset="0"/>
                          </a:rPr>
                        </m:ctrlPr>
                      </m:naryPr>
                      <m:sub>
                        <m:r>
                          <a:rPr lang="en-US" i="1">
                            <a:latin typeface="Cambria Math" panose="02040503050406030204" pitchFamily="18" charset="0"/>
                            <a:cs typeface="Times New Roman" panose="02020603050405020304" pitchFamily="18" charset="0"/>
                          </a:rPr>
                          <m:t>𝑖</m:t>
                        </m:r>
                      </m:sub>
                      <m:sup>
                        <m:r>
                          <a:rPr lang="en-US" i="1">
                            <a:latin typeface="Cambria Math" panose="02040503050406030204" pitchFamily="18" charset="0"/>
                            <a:cs typeface="Times New Roman" panose="020206030504050203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cs typeface="Times New Roman" panose="02020603050405020304" pitchFamily="18" charset="0"/>
                              </a:rPr>
                              <m:t>𝑚</m:t>
                            </m:r>
                          </m:e>
                          <m:sub>
                            <m:r>
                              <a:rPr lang="en-US" i="1">
                                <a:latin typeface="Cambria Math" panose="02040503050406030204" pitchFamily="18" charset="0"/>
                                <a:cs typeface="Times New Roman" panose="02020603050405020304" pitchFamily="18" charset="0"/>
                              </a:rPr>
                              <m:t>𝑖</m:t>
                            </m:r>
                          </m:sub>
                        </m:sSub>
                      </m:e>
                    </m:nary>
                  </m:oMath>
                </a14:m>
                <a:r>
                  <a:rPr lang="zh-CN" altLang="en-US" dirty="0">
                    <a:latin typeface="Cambria" panose="02040503050406030204" pitchFamily="18" charset="0"/>
                    <a:cs typeface="Times New Roman" panose="02020603050405020304" pitchFamily="18" charset="0"/>
                  </a:rPr>
                  <a:t>种</a:t>
                </a:r>
                <a:endParaRPr lang="en-US" dirty="0">
                  <a:latin typeface="Cambria" panose="020405030504060302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844" t="-2924" r="-965"/>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1377354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11.4.1 </a:t>
            </a:r>
            <a:r>
              <a:rPr lang="zh-CN" altLang="en-US" b="1" dirty="0"/>
              <a:t>朴素贝叶斯法原理</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为此，朴素贝叶斯法</a:t>
                </a:r>
                <a:r>
                  <a:rPr lang="en-US" dirty="0">
                    <a:cs typeface="Times New Roman" panose="02020603050405020304" pitchFamily="18" charset="0"/>
                  </a:rPr>
                  <a:t>“</a:t>
                </a:r>
                <a:r>
                  <a:rPr lang="zh-CN" altLang="en-US" dirty="0">
                    <a:latin typeface="Cambria" panose="02040503050406030204" pitchFamily="18" charset="0"/>
                    <a:cs typeface="Times New Roman" panose="02020603050405020304" pitchFamily="18" charset="0"/>
                  </a:rPr>
                  <a:t>朴素</a:t>
                </a:r>
                <a:r>
                  <a:rPr lang="en-US" dirty="0">
                    <a:cs typeface="Times New Roman" panose="02020603050405020304" pitchFamily="18" charset="0"/>
                  </a:rPr>
                  <a:t>”</a:t>
                </a:r>
                <a:r>
                  <a:rPr lang="zh-CN" altLang="en-US" dirty="0">
                    <a:latin typeface="Cambria" panose="02040503050406030204" pitchFamily="18" charset="0"/>
                    <a:cs typeface="Times New Roman" panose="02020603050405020304" pitchFamily="18" charset="0"/>
                  </a:rPr>
                  <a:t>地假设了所有特征是条件独立的。</a:t>
                </a:r>
                <a:r>
                  <a:rPr lang="en-US" dirty="0" err="1">
                    <a:cs typeface="Times New Roman" panose="02020603050405020304" pitchFamily="18" charset="0"/>
                  </a:rPr>
                  <a:t>该条件独立性假设为</a:t>
                </a:r>
                <a:r>
                  <a:rPr lang="en-US" dirty="0">
                    <a:cs typeface="Times New Roman" panose="02020603050405020304" pitchFamily="18" charset="0"/>
                  </a:rPr>
                  <a:t>：</a:t>
                </a:r>
                <a:endParaRPr lang="en-US" dirty="0">
                  <a:latin typeface="Cambria" panose="02040503050406030204" pitchFamily="18" charset="0"/>
                  <a:cs typeface="Times New Roman" panose="02020603050405020304" pitchFamily="18" charset="0"/>
                </a:endParaRP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i="1">
                              <a:latin typeface="Cambria Math" panose="02040503050406030204" pitchFamily="18" charset="0"/>
                              <a:cs typeface="Times New Roman" panose="02020603050405020304" pitchFamily="18" charset="0"/>
                            </a:rPr>
                          </m:ctrlPr>
                        </m:mPr>
                        <m:mr>
                          <m:e>
                            <m:m>
                              <m:mPr>
                                <m:plcHide m:val="on"/>
                                <m:mcs>
                                  <m:mc>
                                    <m:mcPr>
                                      <m:count m:val="2"/>
                                      <m:mcJc m:val="center"/>
                                    </m:mcPr>
                                  </m:mc>
                                </m:mcs>
                                <m:ctrlPr>
                                  <a:rPr lang="en-US" i="1">
                                    <a:latin typeface="Cambria Math" panose="02040503050406030204" pitchFamily="18" charset="0"/>
                                    <a:cs typeface="Times New Roman" panose="02020603050405020304" pitchFamily="18" charset="0"/>
                                  </a:rPr>
                                </m:ctrlPr>
                              </m:mPr>
                              <m:mr>
                                <m:e>
                                  <m:r>
                                    <a:rPr lang="en-US" i="1">
                                      <a:latin typeface="Cambria Math" panose="02040503050406030204" pitchFamily="18" charset="0"/>
                                      <a:cs typeface="Times New Roman" panose="02020603050405020304" pitchFamily="18" charset="0"/>
                                    </a:rPr>
                                    <m:t>𝑝</m:t>
                                  </m:r>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𝑋</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e>
                                    <m:e>
                                      <m:r>
                                        <a:rPr lang="en-US" i="1">
                                          <a:latin typeface="Cambria Math" panose="02040503050406030204" pitchFamily="18" charset="0"/>
                                          <a:cs typeface="Times New Roman" panose="02020603050405020304" pitchFamily="18" charset="0"/>
                                        </a:rPr>
                                        <m:t>𝑌</m:t>
                                      </m:r>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𝑘</m:t>
                                          </m:r>
                                        </m:sub>
                                      </m:sSub>
                                    </m:e>
                                  </m:d>
                                </m:e>
                                <m:e>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𝑝</m:t>
                                  </m:r>
                                  <m:d>
                                    <m:dPr>
                                      <m:ctrlPr>
                                        <a:rPr lang="en-US" i="1">
                                          <a:latin typeface="Cambria Math" panose="02040503050406030204" pitchFamily="18" charset="0"/>
                                          <a:cs typeface="Times New Roman" panose="02020603050405020304" pitchFamily="18" charset="0"/>
                                        </a:rPr>
                                      </m:ctrlPr>
                                    </m:dP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𝑋</m:t>
                                          </m:r>
                                        </m:e>
                                        <m:sub>
                                          <m:r>
                                            <a:rPr lang="en-US" i="1">
                                              <a:latin typeface="Cambria Math" panose="02040503050406030204" pitchFamily="18" charset="0"/>
                                              <a:cs typeface="Times New Roman" panose="02020603050405020304" pitchFamily="18" charset="0"/>
                                            </a:rPr>
                                            <m:t>1</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𝑥</m:t>
                                          </m:r>
                                        </m:e>
                                        <m:sub>
                                          <m:r>
                                            <a:rPr lang="en-US" i="1">
                                              <a:latin typeface="Cambria Math" panose="02040503050406030204" pitchFamily="18" charset="0"/>
                                              <a:cs typeface="Times New Roman" panose="02020603050405020304" pitchFamily="18" charset="0"/>
                                            </a:rPr>
                                            <m:t>1</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𝑋</m:t>
                                          </m:r>
                                        </m:e>
                                        <m:sub>
                                          <m:r>
                                            <a:rPr lang="en-US" i="1">
                                              <a:latin typeface="Cambria Math" panose="02040503050406030204" pitchFamily="18" charset="0"/>
                                              <a:cs typeface="Times New Roman" panose="02020603050405020304" pitchFamily="18" charset="0"/>
                                            </a:rPr>
                                            <m:t>𝑛</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𝑥</m:t>
                                          </m:r>
                                        </m:e>
                                        <m:sub>
                                          <m:r>
                                            <a:rPr lang="en-US" i="1">
                                              <a:latin typeface="Cambria Math" panose="02040503050406030204" pitchFamily="18" charset="0"/>
                                              <a:cs typeface="Times New Roman" panose="02020603050405020304" pitchFamily="18" charset="0"/>
                                            </a:rPr>
                                            <m:t>𝑛</m:t>
                                          </m:r>
                                        </m:sub>
                                      </m:sSub>
                                    </m:e>
                                    <m:e>
                                      <m:r>
                                        <a:rPr lang="en-US" i="1">
                                          <a:latin typeface="Cambria Math" panose="02040503050406030204" pitchFamily="18" charset="0"/>
                                          <a:cs typeface="Times New Roman" panose="02020603050405020304" pitchFamily="18" charset="0"/>
                                        </a:rPr>
                                        <m:t>𝑌</m:t>
                                      </m:r>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𝑘</m:t>
                                          </m:r>
                                        </m:sub>
                                      </m:sSub>
                                    </m:e>
                                  </m:d>
                                </m:e>
                              </m:mr>
                              <m:mr>
                                <m:e/>
                                <m:e>
                                  <m:r>
                                    <a:rPr lang="en-US" i="1">
                                      <a:latin typeface="Cambria Math" panose="02040503050406030204" pitchFamily="18" charset="0"/>
                                      <a:cs typeface="Times New Roman" panose="02020603050405020304" pitchFamily="18" charset="0"/>
                                    </a:rPr>
                                    <m:t>=</m:t>
                                  </m:r>
                                  <m:nary>
                                    <m:naryPr>
                                      <m:chr m:val="∏"/>
                                      <m:limLoc m:val="undOvr"/>
                                      <m:grow m:val="on"/>
                                      <m:ctrlPr>
                                        <a:rPr lang="en-US" i="1">
                                          <a:latin typeface="Cambria Math" panose="02040503050406030204" pitchFamily="18" charset="0"/>
                                          <a:cs typeface="Times New Roman" panose="02020603050405020304" pitchFamily="18" charset="0"/>
                                        </a:rPr>
                                      </m:ctrlPr>
                                    </m:naryPr>
                                    <m:sub>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=1</m:t>
                                      </m:r>
                                    </m:sub>
                                    <m:sup>
                                      <m:r>
                                        <a:rPr lang="en-US" i="1">
                                          <a:latin typeface="Cambria Math" panose="02040503050406030204" pitchFamily="18" charset="0"/>
                                          <a:cs typeface="Times New Roman" panose="02020603050405020304" pitchFamily="18" charset="0"/>
                                        </a:rPr>
                                        <m:t>𝑛</m:t>
                                      </m:r>
                                    </m:sup>
                                    <m:e>
                                      <m:r>
                                        <a:rPr lang="en-US" i="1">
                                          <a:latin typeface="Cambria Math" panose="02040503050406030204" pitchFamily="18" charset="0"/>
                                          <a:cs typeface="Times New Roman" panose="02020603050405020304" pitchFamily="18" charset="0"/>
                                        </a:rPr>
                                        <m:t>𝑝</m:t>
                                      </m:r>
                                      <m:d>
                                        <m:dPr>
                                          <m:ctrlPr>
                                            <a:rPr lang="en-US" i="1">
                                              <a:latin typeface="Cambria Math" panose="02040503050406030204" pitchFamily="18" charset="0"/>
                                              <a:cs typeface="Times New Roman" panose="02020603050405020304" pitchFamily="18" charset="0"/>
                                            </a:rPr>
                                          </m:ctrlPr>
                                        </m:dP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𝑋</m:t>
                                              </m:r>
                                            </m:e>
                                            <m:sub>
                                              <m:r>
                                                <a:rPr lang="en-US" i="1">
                                                  <a:latin typeface="Cambria Math" panose="02040503050406030204" pitchFamily="18" charset="0"/>
                                                  <a:cs typeface="Times New Roman" panose="02020603050405020304" pitchFamily="18" charset="0"/>
                                                </a:rPr>
                                                <m:t>𝑖</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𝑥</m:t>
                                              </m:r>
                                            </m:e>
                                            <m:sub>
                                              <m:r>
                                                <a:rPr lang="en-US" i="1">
                                                  <a:latin typeface="Cambria Math" panose="02040503050406030204" pitchFamily="18" charset="0"/>
                                                  <a:cs typeface="Times New Roman" panose="02020603050405020304" pitchFamily="18" charset="0"/>
                                                </a:rPr>
                                                <m:t>𝑖</m:t>
                                              </m:r>
                                            </m:sub>
                                          </m:sSub>
                                        </m:e>
                                        <m:e>
                                          <m:r>
                                            <a:rPr lang="en-US" i="1">
                                              <a:latin typeface="Cambria Math" panose="02040503050406030204" pitchFamily="18" charset="0"/>
                                              <a:cs typeface="Times New Roman" panose="02020603050405020304" pitchFamily="18" charset="0"/>
                                            </a:rPr>
                                            <m:t>𝑌</m:t>
                                          </m:r>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𝑘</m:t>
                                              </m:r>
                                            </m:sub>
                                          </m:sSub>
                                        </m:e>
                                      </m:d>
                                    </m:e>
                                  </m:nary>
                                </m:e>
                              </m:mr>
                            </m:m>
                            <m:r>
                              <a:rPr lang="en-US" i="1">
                                <a:latin typeface="Cambria Math" panose="02040503050406030204" pitchFamily="18" charset="0"/>
                                <a:cs typeface="Times New Roman" panose="02020603050405020304" pitchFamily="18" charset="0"/>
                              </a:rPr>
                              <m:t>      (11.9)</m:t>
                            </m:r>
                          </m:e>
                        </m:mr>
                      </m:m>
                    </m:oMath>
                  </m:oMathPara>
                </a14:m>
                <a:endParaRPr lang="en-US" dirty="0">
                  <a:latin typeface="Cambria" panose="02040503050406030204" pitchFamily="18" charset="0"/>
                  <a:cs typeface="Times New Roman" panose="02020603050405020304" pitchFamily="18" charset="0"/>
                </a:endParaRPr>
              </a:p>
              <a:p>
                <a:pPr>
                  <a:spcBef>
                    <a:spcPts val="900"/>
                  </a:spcBef>
                  <a:spcAft>
                    <a:spcPts val="900"/>
                  </a:spcAft>
                </a:pPr>
                <a:r>
                  <a:rPr lang="zh-CN" altLang="en-US" dirty="0">
                    <a:latin typeface="Cambria" panose="02040503050406030204" pitchFamily="18" charset="0"/>
                    <a:cs typeface="Times New Roman" panose="02020603050405020304" pitchFamily="18" charset="0"/>
                  </a:rPr>
                  <a:t>于是，又可以利用极大似然来进行估计：</a:t>
                </a:r>
                <a:endParaRPr lang="en-US" dirty="0">
                  <a:latin typeface="Cambria" panose="02040503050406030204" pitchFamily="18" charset="0"/>
                  <a:cs typeface="Times New Roman" panose="02020603050405020304" pitchFamily="18" charset="0"/>
                </a:endParaRPr>
              </a:p>
              <a:p>
                <a:pPr marL="0" indent="0">
                  <a:spcBef>
                    <a:spcPts val="180"/>
                  </a:spcBef>
                  <a:spcAft>
                    <a:spcPts val="180"/>
                  </a:spcAft>
                  <a:buNone/>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i="1">
                              <a:latin typeface="Cambria Math" panose="02040503050406030204" pitchFamily="18" charset="0"/>
                              <a:cs typeface="Times New Roman" panose="02020603050405020304" pitchFamily="18" charset="0"/>
                            </a:rPr>
                          </m:ctrlPr>
                        </m:mPr>
                        <m:mr>
                          <m:e>
                            <m:r>
                              <a:rPr lang="en-US" i="1">
                                <a:latin typeface="Cambria Math" panose="02040503050406030204" pitchFamily="18" charset="0"/>
                                <a:cs typeface="Times New Roman" panose="02020603050405020304" pitchFamily="18" charset="0"/>
                              </a:rPr>
                              <m:t>𝑝</m:t>
                            </m:r>
                            <m:d>
                              <m:dPr>
                                <m:ctrlPr>
                                  <a:rPr lang="en-US" i="1">
                                    <a:latin typeface="Cambria Math" panose="02040503050406030204" pitchFamily="18" charset="0"/>
                                    <a:cs typeface="Times New Roman" panose="02020603050405020304" pitchFamily="18" charset="0"/>
                                  </a:rPr>
                                </m:ctrlPr>
                              </m:dP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𝑋</m:t>
                                    </m:r>
                                  </m:e>
                                  <m:sub>
                                    <m:r>
                                      <a:rPr lang="en-US" i="1">
                                        <a:latin typeface="Cambria Math" panose="02040503050406030204" pitchFamily="18" charset="0"/>
                                        <a:cs typeface="Times New Roman" panose="02020603050405020304" pitchFamily="18" charset="0"/>
                                      </a:rPr>
                                      <m:t>𝑖</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𝑥</m:t>
                                    </m:r>
                                  </m:e>
                                  <m:sub>
                                    <m:r>
                                      <a:rPr lang="en-US" i="1">
                                        <a:latin typeface="Cambria Math" panose="02040503050406030204" pitchFamily="18" charset="0"/>
                                        <a:cs typeface="Times New Roman" panose="02020603050405020304" pitchFamily="18" charset="0"/>
                                      </a:rPr>
                                      <m:t>𝑖</m:t>
                                    </m:r>
                                  </m:sub>
                                </m:sSub>
                              </m:e>
                              <m:e>
                                <m:r>
                                  <a:rPr lang="en-US" i="1">
                                    <a:latin typeface="Cambria Math" panose="02040503050406030204" pitchFamily="18" charset="0"/>
                                    <a:cs typeface="Times New Roman" panose="02020603050405020304" pitchFamily="18" charset="0"/>
                                  </a:rPr>
                                  <m:t>𝑌</m:t>
                                </m:r>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𝑘</m:t>
                                    </m:r>
                                  </m:sub>
                                </m:sSub>
                              </m:e>
                            </m:d>
                            <m:r>
                              <a:rPr lang="en-US" i="1">
                                <a:latin typeface="Cambria Math" panose="02040503050406030204" pitchFamily="18" charset="0"/>
                                <a:cs typeface="Times New Roman" panose="02020603050405020304" pitchFamily="18" charset="0"/>
                              </a:rPr>
                              <m:t>=</m:t>
                            </m:r>
                            <m:f>
                              <m:fPr>
                                <m:ctrlPr>
                                  <a:rPr lang="en-US" i="1">
                                    <a:latin typeface="Cambria Math" panose="02040503050406030204" pitchFamily="18" charset="0"/>
                                    <a:cs typeface="Times New Roman" panose="02020603050405020304" pitchFamily="18" charset="0"/>
                                  </a:rPr>
                                </m:ctrlPr>
                              </m:fPr>
                              <m:num>
                                <m:r>
                                  <m:rPr>
                                    <m:sty m:val="p"/>
                                  </m:rPr>
                                  <a:rPr lang="en-US">
                                    <a:latin typeface="Cambria Math" panose="02040503050406030204" pitchFamily="18" charset="0"/>
                                    <a:cs typeface="Times New Roman" panose="02020603050405020304" pitchFamily="18" charset="0"/>
                                  </a:rPr>
                                  <m:t>count</m:t>
                                </m:r>
                                <m:d>
                                  <m:dPr>
                                    <m:ctrlPr>
                                      <a:rPr lang="en-US" i="1">
                                        <a:latin typeface="Cambria Math" panose="02040503050406030204" pitchFamily="18" charset="0"/>
                                        <a:cs typeface="Times New Roman" panose="02020603050405020304" pitchFamily="18" charset="0"/>
                                      </a:rPr>
                                    </m:ctrlPr>
                                  </m:dP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𝑋</m:t>
                                        </m:r>
                                      </m:e>
                                      <m:sub>
                                        <m:r>
                                          <a:rPr lang="en-US" i="1">
                                            <a:latin typeface="Cambria Math" panose="02040503050406030204" pitchFamily="18" charset="0"/>
                                            <a:cs typeface="Times New Roman" panose="02020603050405020304" pitchFamily="18" charset="0"/>
                                          </a:rPr>
                                          <m:t>𝑖</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𝑥</m:t>
                                        </m:r>
                                      </m:e>
                                      <m:sub>
                                        <m:r>
                                          <a:rPr lang="en-US" i="1">
                                            <a:latin typeface="Cambria Math" panose="02040503050406030204" pitchFamily="18" charset="0"/>
                                            <a:cs typeface="Times New Roman" panose="02020603050405020304" pitchFamily="18" charset="0"/>
                                          </a:rPr>
                                          <m:t>𝑖</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𝑦</m:t>
                                        </m:r>
                                      </m:e>
                                      <m:sub>
                                        <m:r>
                                          <a:rPr lang="en-US" i="1">
                                            <a:latin typeface="Cambria Math" panose="02040503050406030204" pitchFamily="18" charset="0"/>
                                            <a:cs typeface="Times New Roman" panose="02020603050405020304" pitchFamily="18" charset="0"/>
                                          </a:rPr>
                                          <m:t>𝑖</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𝑘</m:t>
                                        </m:r>
                                      </m:sub>
                                    </m:sSub>
                                  </m:e>
                                </m:d>
                              </m:num>
                              <m:den>
                                <m:r>
                                  <m:rPr>
                                    <m:sty m:val="p"/>
                                  </m:rPr>
                                  <a:rPr lang="en-US">
                                    <a:latin typeface="Cambria Math" panose="02040503050406030204" pitchFamily="18" charset="0"/>
                                    <a:cs typeface="Times New Roman" panose="02020603050405020304" pitchFamily="18" charset="0"/>
                                  </a:rPr>
                                  <m:t>count</m:t>
                                </m:r>
                                <m:d>
                                  <m:dPr>
                                    <m:ctrlPr>
                                      <a:rPr lang="en-US" i="1">
                                        <a:latin typeface="Cambria Math" panose="02040503050406030204" pitchFamily="18" charset="0"/>
                                        <a:cs typeface="Times New Roman" panose="02020603050405020304" pitchFamily="18" charset="0"/>
                                      </a:rPr>
                                    </m:ctrlPr>
                                  </m:dP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𝑦</m:t>
                                        </m:r>
                                      </m:e>
                                      <m:sub>
                                        <m:r>
                                          <a:rPr lang="en-US" i="1">
                                            <a:latin typeface="Cambria Math" panose="02040503050406030204" pitchFamily="18" charset="0"/>
                                            <a:cs typeface="Times New Roman" panose="02020603050405020304" pitchFamily="18" charset="0"/>
                                          </a:rPr>
                                          <m:t>𝑖</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𝑘</m:t>
                                        </m:r>
                                      </m:sub>
                                    </m:sSub>
                                  </m:e>
                                </m:d>
                              </m:den>
                            </m:f>
                            <m:r>
                              <a:rPr lang="en-US" i="1">
                                <a:latin typeface="Cambria Math" panose="02040503050406030204" pitchFamily="18" charset="0"/>
                                <a:cs typeface="Times New Roman" panose="02020603050405020304" pitchFamily="18" charset="0"/>
                              </a:rPr>
                              <m:t>     (11.10)</m:t>
                            </m:r>
                          </m:e>
                        </m:mr>
                      </m:m>
                    </m:oMath>
                  </m:oMathPara>
                </a14:m>
                <a:endParaRPr lang="en-US" dirty="0">
                  <a:latin typeface="Cambria" panose="02040503050406030204" pitchFamily="18" charset="0"/>
                  <a:cs typeface="Times New Roman" panose="02020603050405020304" pitchFamily="18" charset="0"/>
                </a:endParaRPr>
              </a:p>
              <a:p>
                <a:pPr marL="0" indent="0">
                  <a:spcBef>
                    <a:spcPts val="900"/>
                  </a:spcBef>
                  <a:spcAft>
                    <a:spcPts val="900"/>
                  </a:spcAft>
                  <a:buNone/>
                </a:pPr>
                <a:endParaRPr lang="en-US" dirty="0">
                  <a:latin typeface="Cambria" panose="020405030504060302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965" t="-3509" b="-497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3711753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11.1 </a:t>
            </a:r>
            <a:r>
              <a:rPr lang="zh-CN" altLang="en-US" b="1" dirty="0"/>
              <a:t>文本分类的概念</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r>
              <a:rPr lang="zh-CN" altLang="en-US" b="1" dirty="0">
                <a:latin typeface="Cambria" panose="02040503050406030204" pitchFamily="18" charset="0"/>
                <a:cs typeface="Times New Roman" panose="02020603050405020304" pitchFamily="18" charset="0"/>
              </a:rPr>
              <a:t>文本分类</a:t>
            </a:r>
            <a:r>
              <a:rPr lang="zh-CN" altLang="en-US" dirty="0">
                <a:latin typeface="Cambria" panose="02040503050406030204" pitchFamily="18" charset="0"/>
                <a:cs typeface="Times New Roman" panose="02020603050405020304" pitchFamily="18" charset="0"/>
              </a:rPr>
              <a:t>（</a:t>
            </a:r>
            <a:r>
              <a:rPr lang="en-US" dirty="0">
                <a:latin typeface="Cambria" panose="02040503050406030204" pitchFamily="18" charset="0"/>
                <a:cs typeface="Times New Roman" panose="02020603050405020304" pitchFamily="18" charset="0"/>
              </a:rPr>
              <a:t>text classification</a:t>
            </a:r>
            <a:r>
              <a:rPr lang="zh-CN" altLang="en-US" dirty="0">
                <a:latin typeface="Cambria" panose="02040503050406030204" pitchFamily="18" charset="0"/>
                <a:cs typeface="Times New Roman" panose="02020603050405020304" pitchFamily="18" charset="0"/>
              </a:rPr>
              <a:t>），又称</a:t>
            </a:r>
            <a:r>
              <a:rPr lang="zh-CN" altLang="en-US" b="1" dirty="0">
                <a:latin typeface="Cambria" panose="02040503050406030204" pitchFamily="18" charset="0"/>
                <a:cs typeface="Times New Roman" panose="02020603050405020304" pitchFamily="18" charset="0"/>
              </a:rPr>
              <a:t>文档分类</a:t>
            </a:r>
            <a:r>
              <a:rPr lang="zh-CN" altLang="en-US" dirty="0">
                <a:latin typeface="Cambria" panose="02040503050406030204" pitchFamily="18" charset="0"/>
                <a:cs typeface="Times New Roman" panose="02020603050405020304" pitchFamily="18" charset="0"/>
              </a:rPr>
              <a:t>（</a:t>
            </a:r>
            <a:r>
              <a:rPr lang="en-US" dirty="0">
                <a:latin typeface="Cambria" panose="02040503050406030204" pitchFamily="18" charset="0"/>
                <a:cs typeface="Times New Roman" panose="02020603050405020304" pitchFamily="18" charset="0"/>
              </a:rPr>
              <a:t>document classification</a:t>
            </a:r>
            <a:r>
              <a:rPr lang="zh-CN" altLang="en-US" dirty="0">
                <a:latin typeface="Cambria" panose="02040503050406030204" pitchFamily="18" charset="0"/>
                <a:cs typeface="Times New Roman" panose="02020603050405020304" pitchFamily="18" charset="0"/>
              </a:rPr>
              <a:t>），指的是将一个文档归类到一个或多个类别中的自然语言处理任务</a:t>
            </a:r>
            <a:endParaRPr lang="en-US" altLang="zh-CN" dirty="0">
              <a:latin typeface="Cambria" panose="02040503050406030204" pitchFamily="18" charset="0"/>
              <a:cs typeface="Times New Roman" panose="02020603050405020304" pitchFamily="18" charset="0"/>
            </a:endParaRPr>
          </a:p>
          <a:p>
            <a:pPr lvl="1"/>
            <a:r>
              <a:rPr lang="zh-CN" altLang="en-US" dirty="0"/>
              <a:t>垃圾邮件过滤</a:t>
            </a:r>
            <a:endParaRPr lang="en-US" altLang="zh-CN" dirty="0"/>
          </a:p>
          <a:p>
            <a:pPr lvl="1"/>
            <a:r>
              <a:rPr lang="zh-CN" altLang="en-US" dirty="0"/>
              <a:t>垃圾评论过滤</a:t>
            </a:r>
            <a:endParaRPr lang="en-US" altLang="zh-CN" dirty="0"/>
          </a:p>
          <a:p>
            <a:pPr lvl="1"/>
            <a:r>
              <a:rPr lang="zh-CN" altLang="en-US" dirty="0"/>
              <a:t>自动标签</a:t>
            </a:r>
            <a:r>
              <a:rPr lang="en-US" dirty="0"/>
              <a:t>  </a:t>
            </a:r>
          </a:p>
          <a:p>
            <a:pPr lvl="1"/>
            <a:r>
              <a:rPr lang="zh-CN" altLang="en-US" dirty="0"/>
              <a:t>情感分析</a:t>
            </a:r>
            <a:r>
              <a:rPr lang="en-US" dirty="0"/>
              <a:t> </a:t>
            </a:r>
          </a:p>
          <a:p>
            <a:r>
              <a:rPr lang="zh-CN" altLang="en-US" dirty="0">
                <a:latin typeface="Cambria" panose="02040503050406030204" pitchFamily="18" charset="0"/>
                <a:cs typeface="Times New Roman" panose="02020603050405020304" pitchFamily="18" charset="0"/>
              </a:rPr>
              <a:t>文本的</a:t>
            </a:r>
            <a:r>
              <a:rPr lang="zh-CN" altLang="en-US" b="1" dirty="0">
                <a:latin typeface="Cambria" panose="02040503050406030204" pitchFamily="18" charset="0"/>
                <a:cs typeface="Times New Roman" panose="02020603050405020304" pitchFamily="18" charset="0"/>
              </a:rPr>
              <a:t>类别</a:t>
            </a:r>
            <a:r>
              <a:rPr lang="zh-CN" altLang="en-US" dirty="0">
                <a:latin typeface="Cambria" panose="02040503050406030204" pitchFamily="18" charset="0"/>
                <a:cs typeface="Times New Roman" panose="02020603050405020304" pitchFamily="18" charset="0"/>
              </a:rPr>
              <a:t>（</a:t>
            </a:r>
            <a:r>
              <a:rPr lang="en-US" dirty="0">
                <a:latin typeface="Cambria" panose="02040503050406030204" pitchFamily="18" charset="0"/>
                <a:cs typeface="Times New Roman" panose="02020603050405020304" pitchFamily="18" charset="0"/>
              </a:rPr>
              <a:t>category</a:t>
            </a:r>
            <a:r>
              <a:rPr lang="zh-CN" altLang="en-US" dirty="0">
                <a:latin typeface="Cambria" panose="02040503050406030204" pitchFamily="18" charset="0"/>
                <a:cs typeface="Times New Roman" panose="02020603050405020304" pitchFamily="18" charset="0"/>
              </a:rPr>
              <a:t>或</a:t>
            </a:r>
            <a:r>
              <a:rPr lang="en-US" dirty="0">
                <a:latin typeface="Cambria" panose="02040503050406030204" pitchFamily="18" charset="0"/>
                <a:cs typeface="Times New Roman" panose="02020603050405020304" pitchFamily="18" charset="0"/>
              </a:rPr>
              <a:t>class</a:t>
            </a:r>
            <a:r>
              <a:rPr lang="zh-CN" altLang="en-US" dirty="0">
                <a:latin typeface="Cambria" panose="02040503050406030204" pitchFamily="18" charset="0"/>
                <a:cs typeface="Times New Roman" panose="02020603050405020304" pitchFamily="18" charset="0"/>
              </a:rPr>
              <a:t>）有时又称</a:t>
            </a:r>
            <a:r>
              <a:rPr lang="zh-CN" altLang="en-US" b="1" dirty="0">
                <a:latin typeface="Cambria" panose="02040503050406030204" pitchFamily="18" charset="0"/>
                <a:cs typeface="Times New Roman" panose="02020603050405020304" pitchFamily="18" charset="0"/>
              </a:rPr>
              <a:t>标签</a:t>
            </a:r>
            <a:r>
              <a:rPr lang="zh-CN" altLang="en-US" dirty="0">
                <a:latin typeface="Cambria" panose="02040503050406030204" pitchFamily="18" charset="0"/>
                <a:cs typeface="Times New Roman" panose="02020603050405020304" pitchFamily="18" charset="0"/>
              </a:rPr>
              <a:t>（</a:t>
            </a:r>
            <a:r>
              <a:rPr lang="en-US" dirty="0">
                <a:latin typeface="Cambria" panose="02040503050406030204" pitchFamily="18" charset="0"/>
                <a:cs typeface="Times New Roman" panose="02020603050405020304" pitchFamily="18" charset="0"/>
              </a:rPr>
              <a:t>label</a:t>
            </a:r>
            <a:r>
              <a:rPr lang="zh-CN" altLang="en-US" dirty="0">
                <a:latin typeface="Cambria" panose="02040503050406030204" pitchFamily="18" charset="0"/>
                <a:cs typeface="Times New Roman" panose="02020603050405020304" pitchFamily="18" charset="0"/>
              </a:rPr>
              <a:t>），所有类别组成一个标注集</a:t>
            </a:r>
            <a:r>
              <a:rPr lang="en-US" dirty="0"/>
              <a:t> </a:t>
            </a:r>
            <a:endParaRPr lang="en-US" b="1" dirty="0"/>
          </a:p>
        </p:txBody>
      </p:sp>
    </p:spTree>
    <p:extLst>
      <p:ext uri="{BB962C8B-B14F-4D97-AF65-F5344CB8AC3E}">
        <p14:creationId xmlns:p14="http://schemas.microsoft.com/office/powerpoint/2010/main" val="36929668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11.4.1 </a:t>
            </a:r>
            <a:r>
              <a:rPr lang="zh-CN" altLang="en-US" b="1" dirty="0"/>
              <a:t>朴素贝叶斯法原理</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在预测时，朴素贝叶斯法依然利用贝叶斯公式找出后验概率</a:t>
                </a:r>
                <a14:m>
                  <m:oMath xmlns:m="http://schemas.openxmlformats.org/officeDocument/2006/math">
                    <m:r>
                      <a:rPr lang="en-US" i="1">
                        <a:latin typeface="Cambria Math" panose="02040503050406030204" pitchFamily="18" charset="0"/>
                        <a:cs typeface="Times New Roman" panose="02020603050405020304" pitchFamily="18" charset="0"/>
                      </a:rPr>
                      <m:t>𝑝</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𝑌</m:t>
                    </m:r>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𝑘</m:t>
                        </m:r>
                      </m:sub>
                    </m:sSub>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𝑋</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r>
                      <a:rPr lang="en-US" i="1">
                        <a:latin typeface="Cambria Math" panose="02040503050406030204" pitchFamily="18" charset="0"/>
                        <a:cs typeface="Times New Roman" panose="02020603050405020304" pitchFamily="18" charset="0"/>
                      </a:rPr>
                      <m:t>)</m:t>
                    </m:r>
                  </m:oMath>
                </a14:m>
                <a:r>
                  <a:rPr lang="zh-CN" altLang="en-US" dirty="0">
                    <a:latin typeface="Cambria" panose="02040503050406030204" pitchFamily="18" charset="0"/>
                    <a:cs typeface="Times New Roman" panose="02020603050405020304" pitchFamily="18" charset="0"/>
                  </a:rPr>
                  <a:t>最大的类别</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𝑘</m:t>
                        </m:r>
                      </m:sub>
                    </m:sSub>
                  </m:oMath>
                </a14:m>
                <a:r>
                  <a:rPr lang="zh-CN" altLang="en-US" dirty="0">
                    <a:latin typeface="Cambria" panose="02040503050406030204" pitchFamily="18" charset="0"/>
                    <a:cs typeface="Times New Roman" panose="02020603050405020304" pitchFamily="18" charset="0"/>
                  </a:rPr>
                  <a:t>作为输出</a:t>
                </a:r>
                <a14:m>
                  <m:oMath xmlns:m="http://schemas.openxmlformats.org/officeDocument/2006/math">
                    <m:r>
                      <a:rPr lang="en-US" i="1">
                        <a:latin typeface="Cambria Math" panose="02040503050406030204" pitchFamily="18" charset="0"/>
                        <a:cs typeface="Times New Roman" panose="02020603050405020304" pitchFamily="18" charset="0"/>
                      </a:rPr>
                      <m:t>𝑦</m:t>
                    </m:r>
                  </m:oMath>
                </a14:m>
                <a:endParaRPr lang="en-US" dirty="0">
                  <a:latin typeface="Cambria" panose="02040503050406030204" pitchFamily="18" charset="0"/>
                  <a:cs typeface="Times New Roman" panose="02020603050405020304" pitchFamily="18" charset="0"/>
                </a:endParaRP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i="1">
                              <a:latin typeface="Cambria Math" panose="02040503050406030204" pitchFamily="18" charset="0"/>
                              <a:cs typeface="Times New Roman" panose="02020603050405020304" pitchFamily="18" charset="0"/>
                            </a:rPr>
                          </m:ctrlPr>
                        </m:mPr>
                        <m:mr>
                          <m:e>
                            <m:r>
                              <a:rPr lang="en-US" i="1">
                                <a:latin typeface="Cambria Math" panose="02040503050406030204" pitchFamily="18" charset="0"/>
                                <a:cs typeface="Times New Roman" panose="02020603050405020304" pitchFamily="18" charset="0"/>
                              </a:rPr>
                              <m:t>𝑦</m:t>
                            </m:r>
                            <m:r>
                              <a:rPr lang="en-US" i="1">
                                <a:latin typeface="Cambria Math" panose="02040503050406030204" pitchFamily="18" charset="0"/>
                                <a:cs typeface="Times New Roman" panose="02020603050405020304" pitchFamily="18" charset="0"/>
                              </a:rPr>
                              <m:t>=</m:t>
                            </m:r>
                            <m:func>
                              <m:funcPr>
                                <m:ctrlPr>
                                  <a:rPr lang="en-US" i="1">
                                    <a:latin typeface="Cambria Math" panose="02040503050406030204" pitchFamily="18" charset="0"/>
                                    <a:cs typeface="Times New Roman" panose="02020603050405020304" pitchFamily="18" charset="0"/>
                                  </a:rPr>
                                </m:ctrlPr>
                              </m:funcPr>
                              <m:fName>
                                <m:r>
                                  <m:rPr>
                                    <m:sty m:val="p"/>
                                  </m:rPr>
                                  <a:rPr lang="en-US">
                                    <a:latin typeface="Cambria Math" panose="02040503050406030204" pitchFamily="18" charset="0"/>
                                    <a:cs typeface="Times New Roman" panose="02020603050405020304" pitchFamily="18" charset="0"/>
                                  </a:rPr>
                                  <m:t>arg</m:t>
                                </m:r>
                              </m:fName>
                              <m:e>
                                <m:limLow>
                                  <m:limLowPr>
                                    <m:ctrlPr>
                                      <a:rPr lang="en-US" i="1">
                                        <a:latin typeface="Cambria Math" panose="02040503050406030204" pitchFamily="18" charset="0"/>
                                        <a:cs typeface="Times New Roman" panose="02020603050405020304" pitchFamily="18" charset="0"/>
                                      </a:rPr>
                                    </m:ctrlPr>
                                  </m:limLowPr>
                                  <m:e>
                                    <m:r>
                                      <a:rPr lang="en-US" i="1">
                                        <a:latin typeface="Cambria Math" panose="02040503050406030204" pitchFamily="18" charset="0"/>
                                        <a:cs typeface="Times New Roman" panose="02020603050405020304" pitchFamily="18" charset="0"/>
                                      </a:rPr>
                                      <m:t>𝑚𝑎𝑥</m:t>
                                    </m:r>
                                  </m:e>
                                  <m:lim>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𝑘</m:t>
                                        </m:r>
                                      </m:sub>
                                    </m:sSub>
                                  </m:lim>
                                </m:limLow>
                                <m:r>
                                  <a:rPr lang="en-US" i="1">
                                    <a:latin typeface="Cambria Math" panose="02040503050406030204" pitchFamily="18" charset="0"/>
                                    <a:cs typeface="Times New Roman" panose="02020603050405020304" pitchFamily="18" charset="0"/>
                                  </a:rPr>
                                  <m:t>𝑝</m:t>
                                </m:r>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𝑌</m:t>
                                    </m:r>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𝑘</m:t>
                                        </m:r>
                                      </m:sub>
                                    </m:sSub>
                                  </m:e>
                                  <m:e>
                                    <m:r>
                                      <a:rPr lang="en-US" i="1">
                                        <a:latin typeface="Cambria Math" panose="02040503050406030204" pitchFamily="18" charset="0"/>
                                        <a:cs typeface="Times New Roman" panose="02020603050405020304" pitchFamily="18" charset="0"/>
                                      </a:rPr>
                                      <m:t>𝑋</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e>
                                </m:d>
                              </m:e>
                            </m:func>
                            <m:r>
                              <a:rPr lang="en-US" i="1">
                                <a:latin typeface="Cambria Math" panose="02040503050406030204" pitchFamily="18" charset="0"/>
                                <a:cs typeface="Times New Roman" panose="02020603050405020304" pitchFamily="18" charset="0"/>
                              </a:rPr>
                              <m:t>     (11.11)</m:t>
                            </m:r>
                          </m:e>
                        </m:mr>
                      </m:m>
                    </m:oMath>
                  </m:oMathPara>
                </a14:m>
                <a:endParaRPr lang="en-US" dirty="0">
                  <a:latin typeface="Cambria" panose="02040503050406030204" pitchFamily="18" charset="0"/>
                  <a:cs typeface="Times New Roman" panose="02020603050405020304" pitchFamily="18" charset="0"/>
                </a:endParaRPr>
              </a:p>
              <a:p>
                <a:pPr>
                  <a:spcBef>
                    <a:spcPts val="900"/>
                  </a:spcBef>
                  <a:spcAft>
                    <a:spcPts val="900"/>
                  </a:spcAft>
                </a:pPr>
                <a:r>
                  <a:rPr lang="zh-CN" altLang="en-US" dirty="0">
                    <a:latin typeface="Cambria" panose="02040503050406030204" pitchFamily="18" charset="0"/>
                    <a:cs typeface="Times New Roman" panose="02020603050405020304" pitchFamily="18" charset="0"/>
                  </a:rPr>
                  <a:t>将贝叶斯公式代入上式得到：</a:t>
                </a:r>
                <a:endParaRPr lang="en-US" dirty="0">
                  <a:latin typeface="Cambria" panose="02040503050406030204" pitchFamily="18" charset="0"/>
                  <a:cs typeface="Times New Roman" panose="02020603050405020304" pitchFamily="18" charset="0"/>
                </a:endParaRPr>
              </a:p>
              <a:p>
                <a:pPr marL="0" indent="0">
                  <a:spcBef>
                    <a:spcPts val="180"/>
                  </a:spcBef>
                  <a:spcAft>
                    <a:spcPts val="180"/>
                  </a:spcAft>
                  <a:buNone/>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i="1">
                              <a:latin typeface="Cambria Math" panose="02040503050406030204" pitchFamily="18" charset="0"/>
                              <a:cs typeface="Times New Roman" panose="02020603050405020304" pitchFamily="18" charset="0"/>
                            </a:rPr>
                          </m:ctrlPr>
                        </m:mPr>
                        <m:mr>
                          <m:e>
                            <m:r>
                              <a:rPr lang="en-US" i="1">
                                <a:latin typeface="Cambria Math" panose="02040503050406030204" pitchFamily="18" charset="0"/>
                                <a:cs typeface="Times New Roman" panose="02020603050405020304" pitchFamily="18" charset="0"/>
                              </a:rPr>
                              <m:t>𝑦</m:t>
                            </m:r>
                            <m:r>
                              <a:rPr lang="en-US" i="1">
                                <a:latin typeface="Cambria Math" panose="02040503050406030204" pitchFamily="18" charset="0"/>
                                <a:cs typeface="Times New Roman" panose="02020603050405020304" pitchFamily="18" charset="0"/>
                              </a:rPr>
                              <m:t>=</m:t>
                            </m:r>
                            <m:func>
                              <m:funcPr>
                                <m:ctrlPr>
                                  <a:rPr lang="en-US" i="1">
                                    <a:latin typeface="Cambria Math" panose="02040503050406030204" pitchFamily="18" charset="0"/>
                                    <a:cs typeface="Times New Roman" panose="02020603050405020304" pitchFamily="18" charset="0"/>
                                  </a:rPr>
                                </m:ctrlPr>
                              </m:funcPr>
                              <m:fName>
                                <m:r>
                                  <m:rPr>
                                    <m:sty m:val="p"/>
                                  </m:rPr>
                                  <a:rPr lang="en-US">
                                    <a:latin typeface="Cambria Math" panose="02040503050406030204" pitchFamily="18" charset="0"/>
                                    <a:cs typeface="Times New Roman" panose="02020603050405020304" pitchFamily="18" charset="0"/>
                                  </a:rPr>
                                  <m:t>arg</m:t>
                                </m:r>
                              </m:fName>
                              <m:e>
                                <m:limLow>
                                  <m:limLowPr>
                                    <m:ctrlPr>
                                      <a:rPr lang="en-US" i="1">
                                        <a:latin typeface="Cambria Math" panose="02040503050406030204" pitchFamily="18" charset="0"/>
                                        <a:cs typeface="Times New Roman" panose="02020603050405020304" pitchFamily="18" charset="0"/>
                                      </a:rPr>
                                    </m:ctrlPr>
                                  </m:limLowPr>
                                  <m:e>
                                    <m:r>
                                      <a:rPr lang="en-US" i="1">
                                        <a:latin typeface="Cambria Math" panose="02040503050406030204" pitchFamily="18" charset="0"/>
                                        <a:cs typeface="Times New Roman" panose="02020603050405020304" pitchFamily="18" charset="0"/>
                                      </a:rPr>
                                      <m:t>𝑚𝑎𝑥</m:t>
                                    </m:r>
                                  </m:e>
                                  <m:lim>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𝑘</m:t>
                                        </m:r>
                                      </m:sub>
                                    </m:sSub>
                                  </m:lim>
                                </m:limLow>
                                <m:f>
                                  <m:fPr>
                                    <m:ctrlPr>
                                      <a:rPr lang="en-US" i="1">
                                        <a:latin typeface="Cambria Math" panose="02040503050406030204" pitchFamily="18" charset="0"/>
                                        <a:cs typeface="Times New Roman" panose="02020603050405020304" pitchFamily="18" charset="0"/>
                                      </a:rPr>
                                    </m:ctrlPr>
                                  </m:fPr>
                                  <m:num>
                                    <m:r>
                                      <a:rPr lang="en-US" i="1">
                                        <a:latin typeface="Cambria Math" panose="02040503050406030204" pitchFamily="18" charset="0"/>
                                        <a:cs typeface="Times New Roman" panose="02020603050405020304" pitchFamily="18" charset="0"/>
                                      </a:rPr>
                                      <m:t>𝑝</m:t>
                                    </m:r>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𝑋</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e>
                                      <m:e>
                                        <m:r>
                                          <a:rPr lang="en-US" i="1">
                                            <a:latin typeface="Cambria Math" panose="02040503050406030204" pitchFamily="18" charset="0"/>
                                            <a:cs typeface="Times New Roman" panose="02020603050405020304" pitchFamily="18" charset="0"/>
                                          </a:rPr>
                                          <m:t>𝑌</m:t>
                                        </m:r>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𝑘</m:t>
                                            </m:r>
                                          </m:sub>
                                        </m:sSub>
                                      </m:e>
                                    </m:d>
                                    <m:r>
                                      <a:rPr lang="en-US" i="1">
                                        <a:latin typeface="Cambria Math" panose="02040503050406030204" pitchFamily="18" charset="0"/>
                                        <a:cs typeface="Times New Roman" panose="02020603050405020304" pitchFamily="18" charset="0"/>
                                      </a:rPr>
                                      <m:t>𝑝</m:t>
                                    </m:r>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𝑌</m:t>
                                        </m:r>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𝑘</m:t>
                                            </m:r>
                                          </m:sub>
                                        </m:sSub>
                                      </m:e>
                                    </m:d>
                                  </m:num>
                                  <m:den>
                                    <m:r>
                                      <a:rPr lang="en-US" i="1">
                                        <a:latin typeface="Cambria Math" panose="02040503050406030204" pitchFamily="18" charset="0"/>
                                        <a:cs typeface="Times New Roman" panose="02020603050405020304" pitchFamily="18" charset="0"/>
                                      </a:rPr>
                                      <m:t>𝑝</m:t>
                                    </m:r>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𝑋</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e>
                                    </m:d>
                                  </m:den>
                                </m:f>
                              </m:e>
                            </m:func>
                          </m:e>
                        </m:mr>
                      </m:m>
                      <m:r>
                        <a:rPr lang="en-US" i="1">
                          <a:latin typeface="Cambria Math" panose="02040503050406030204" pitchFamily="18" charset="0"/>
                          <a:cs typeface="Times New Roman" panose="02020603050405020304" pitchFamily="18" charset="0"/>
                        </a:rPr>
                        <m:t>      (11.12)</m:t>
                      </m:r>
                    </m:oMath>
                  </m:oMathPara>
                </a14:m>
                <a:endParaRPr lang="en-US" dirty="0">
                  <a:latin typeface="Cambria" panose="02040503050406030204" pitchFamily="18" charset="0"/>
                  <a:cs typeface="Times New Roman" panose="02020603050405020304" pitchFamily="18" charset="0"/>
                </a:endParaRPr>
              </a:p>
              <a:p>
                <a:pPr marL="0" indent="0">
                  <a:spcBef>
                    <a:spcPts val="900"/>
                  </a:spcBef>
                  <a:spcAft>
                    <a:spcPts val="900"/>
                  </a:spcAft>
                  <a:buNone/>
                </a:pPr>
                <a:endParaRPr lang="en-US" dirty="0">
                  <a:latin typeface="Cambria" panose="020405030504060302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965" t="-263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39128386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11.4.1 </a:t>
            </a:r>
            <a:r>
              <a:rPr lang="zh-CN" altLang="en-US" b="1" dirty="0"/>
              <a:t>朴素贝叶斯法原理</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由于分母</a:t>
                </a:r>
                <a14:m>
                  <m:oMath xmlns:m="http://schemas.openxmlformats.org/officeDocument/2006/math">
                    <m:r>
                      <a:rPr lang="zh-CN" altLang="en-US" i="1">
                        <a:latin typeface="Cambria Math" panose="02040503050406030204" pitchFamily="18" charset="0"/>
                        <a:ea typeface="Cambria Math" panose="02040503050406030204" pitchFamily="18" charset="0"/>
                        <a:cs typeface="Times New Roman" panose="02020603050405020304" pitchFamily="18" charset="0"/>
                      </a:rPr>
                      <m:t> </m:t>
                    </m:r>
                    <m:r>
                      <a:rPr lang="en-US" i="1">
                        <a:latin typeface="Cambria Math" panose="02040503050406030204" pitchFamily="18" charset="0"/>
                        <a:cs typeface="Times New Roman" panose="02020603050405020304" pitchFamily="18" charset="0"/>
                      </a:rPr>
                      <m:t>𝑝</m:t>
                    </m:r>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𝑋</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e>
                    </m:d>
                  </m:oMath>
                </a14:m>
                <a:r>
                  <a:rPr lang="zh-CN" altLang="en-US" dirty="0">
                    <a:latin typeface="Cambria" panose="02040503050406030204" pitchFamily="18" charset="0"/>
                    <a:cs typeface="Times New Roman" panose="02020603050405020304" pitchFamily="18" charset="0"/>
                  </a:rPr>
                  <a:t>与</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𝑘</m:t>
                        </m:r>
                      </m:sub>
                    </m:sSub>
                  </m:oMath>
                </a14:m>
                <a:r>
                  <a:rPr lang="zh-CN" altLang="en-US" dirty="0">
                    <a:latin typeface="Cambria" panose="02040503050406030204" pitchFamily="18" charset="0"/>
                    <a:cs typeface="Times New Roman" panose="02020603050405020304" pitchFamily="18" charset="0"/>
                  </a:rPr>
                  <a:t>无关，在求最大后验概率时可以省略掉，亦即：</a:t>
                </a:r>
                <a:endParaRPr lang="en-US" dirty="0">
                  <a:latin typeface="Cambria" panose="02040503050406030204" pitchFamily="18" charset="0"/>
                  <a:cs typeface="Times New Roman" panose="02020603050405020304" pitchFamily="18" charset="0"/>
                </a:endParaRP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i="1">
                              <a:latin typeface="Cambria Math" panose="02040503050406030204" pitchFamily="18" charset="0"/>
                              <a:cs typeface="Times New Roman" panose="02020603050405020304" pitchFamily="18" charset="0"/>
                            </a:rPr>
                          </m:ctrlPr>
                        </m:mPr>
                        <m:mr>
                          <m:e>
                            <m:r>
                              <a:rPr lang="en-US" i="1">
                                <a:latin typeface="Cambria Math" panose="02040503050406030204" pitchFamily="18" charset="0"/>
                                <a:cs typeface="Times New Roman" panose="02020603050405020304" pitchFamily="18" charset="0"/>
                              </a:rPr>
                              <m:t>𝑦</m:t>
                            </m:r>
                            <m:r>
                              <a:rPr lang="en-US" i="1">
                                <a:latin typeface="Cambria Math" panose="02040503050406030204" pitchFamily="18" charset="0"/>
                                <a:cs typeface="Times New Roman" panose="02020603050405020304" pitchFamily="18" charset="0"/>
                              </a:rPr>
                              <m:t>=</m:t>
                            </m:r>
                            <m:func>
                              <m:funcPr>
                                <m:ctrlPr>
                                  <a:rPr lang="en-US" i="1">
                                    <a:latin typeface="Cambria Math" panose="02040503050406030204" pitchFamily="18" charset="0"/>
                                    <a:cs typeface="Times New Roman" panose="02020603050405020304" pitchFamily="18" charset="0"/>
                                  </a:rPr>
                                </m:ctrlPr>
                              </m:funcPr>
                              <m:fName>
                                <m:r>
                                  <m:rPr>
                                    <m:sty m:val="p"/>
                                  </m:rPr>
                                  <a:rPr lang="en-US">
                                    <a:latin typeface="Cambria Math" panose="02040503050406030204" pitchFamily="18" charset="0"/>
                                    <a:cs typeface="Times New Roman" panose="02020603050405020304" pitchFamily="18" charset="0"/>
                                  </a:rPr>
                                  <m:t>arg</m:t>
                                </m:r>
                              </m:fName>
                              <m:e>
                                <m:limLow>
                                  <m:limLowPr>
                                    <m:ctrlPr>
                                      <a:rPr lang="en-US" i="1">
                                        <a:latin typeface="Cambria Math" panose="02040503050406030204" pitchFamily="18" charset="0"/>
                                        <a:cs typeface="Times New Roman" panose="02020603050405020304" pitchFamily="18" charset="0"/>
                                      </a:rPr>
                                    </m:ctrlPr>
                                  </m:limLowPr>
                                  <m:e>
                                    <m:r>
                                      <a:rPr lang="en-US" i="1">
                                        <a:latin typeface="Cambria Math" panose="02040503050406030204" pitchFamily="18" charset="0"/>
                                        <a:cs typeface="Times New Roman" panose="02020603050405020304" pitchFamily="18" charset="0"/>
                                      </a:rPr>
                                      <m:t>𝑚𝑎𝑥</m:t>
                                    </m:r>
                                  </m:e>
                                  <m:lim>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𝑘</m:t>
                                        </m:r>
                                      </m:sub>
                                    </m:sSub>
                                  </m:lim>
                                </m:limLow>
                                <m:r>
                                  <a:rPr lang="en-US" i="1">
                                    <a:latin typeface="Cambria Math" panose="02040503050406030204" pitchFamily="18" charset="0"/>
                                    <a:cs typeface="Times New Roman" panose="02020603050405020304" pitchFamily="18" charset="0"/>
                                  </a:rPr>
                                  <m:t>𝑝</m:t>
                                </m:r>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𝑋</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e>
                                  <m:e>
                                    <m:r>
                                      <a:rPr lang="en-US" i="1">
                                        <a:latin typeface="Cambria Math" panose="02040503050406030204" pitchFamily="18" charset="0"/>
                                        <a:cs typeface="Times New Roman" panose="02020603050405020304" pitchFamily="18" charset="0"/>
                                      </a:rPr>
                                      <m:t>𝑌</m:t>
                                    </m:r>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𝑘</m:t>
                                        </m:r>
                                      </m:sub>
                                    </m:sSub>
                                  </m:e>
                                </m:d>
                              </m:e>
                            </m:func>
                            <m:r>
                              <a:rPr lang="en-US" i="1">
                                <a:latin typeface="Cambria Math" panose="02040503050406030204" pitchFamily="18" charset="0"/>
                                <a:cs typeface="Times New Roman" panose="02020603050405020304" pitchFamily="18" charset="0"/>
                              </a:rPr>
                              <m:t>𝑝</m:t>
                            </m:r>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𝑌</m:t>
                                </m:r>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𝑘</m:t>
                                    </m:r>
                                  </m:sub>
                                </m:sSub>
                              </m:e>
                            </m:d>
                          </m:e>
                        </m:mr>
                      </m:m>
                      <m:r>
                        <a:rPr lang="en-US" i="1">
                          <a:latin typeface="Cambria Math" panose="02040503050406030204" pitchFamily="18" charset="0"/>
                          <a:cs typeface="Times New Roman" panose="02020603050405020304" pitchFamily="18" charset="0"/>
                        </a:rPr>
                        <m:t>      (11.13)</m:t>
                      </m:r>
                    </m:oMath>
                  </m:oMathPara>
                </a14:m>
                <a:endParaRPr lang="en-US" dirty="0">
                  <a:latin typeface="Cambria" panose="02040503050406030204" pitchFamily="18" charset="0"/>
                  <a:cs typeface="Times New Roman" panose="02020603050405020304" pitchFamily="18" charset="0"/>
                </a:endParaRPr>
              </a:p>
              <a:p>
                <a:pPr>
                  <a:spcBef>
                    <a:spcPts val="900"/>
                  </a:spcBef>
                  <a:spcAft>
                    <a:spcPts val="900"/>
                  </a:spcAft>
                </a:pPr>
                <a:r>
                  <a:rPr lang="zh-CN" altLang="en-US" dirty="0">
                    <a:latin typeface="Cambria" panose="02040503050406030204" pitchFamily="18" charset="0"/>
                    <a:cs typeface="Times New Roman" panose="02020603050405020304" pitchFamily="18" charset="0"/>
                  </a:rPr>
                  <a:t>然后将独立性假设式</a:t>
                </a:r>
                <a:r>
                  <a:rPr lang="en-US" dirty="0">
                    <a:latin typeface="Cambria" panose="02040503050406030204" pitchFamily="18" charset="0"/>
                    <a:cs typeface="Times New Roman" panose="02020603050405020304" pitchFamily="18" charset="0"/>
                  </a:rPr>
                  <a:t>(11.9)</a:t>
                </a:r>
                <a:r>
                  <a:rPr lang="zh-CN" altLang="en-US" dirty="0">
                    <a:latin typeface="Cambria" panose="02040503050406030204" pitchFamily="18" charset="0"/>
                    <a:cs typeface="Times New Roman" panose="02020603050405020304" pitchFamily="18" charset="0"/>
                  </a:rPr>
                  <a:t>代入上式，得到最终的分类预测函数：</a:t>
                </a:r>
                <a:endParaRPr lang="en-US" dirty="0">
                  <a:latin typeface="Cambria" panose="02040503050406030204" pitchFamily="18" charset="0"/>
                  <a:cs typeface="Times New Roman" panose="02020603050405020304" pitchFamily="18" charset="0"/>
                </a:endParaRP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i="1">
                              <a:latin typeface="Cambria Math" panose="02040503050406030204" pitchFamily="18" charset="0"/>
                              <a:cs typeface="Times New Roman" panose="02020603050405020304" pitchFamily="18" charset="0"/>
                            </a:rPr>
                          </m:ctrlPr>
                        </m:mPr>
                        <m:mr>
                          <m:e>
                            <m:r>
                              <a:rPr lang="en-US" i="1">
                                <a:latin typeface="Cambria Math" panose="02040503050406030204" pitchFamily="18" charset="0"/>
                                <a:cs typeface="Times New Roman" panose="02020603050405020304" pitchFamily="18" charset="0"/>
                              </a:rPr>
                              <m:t>𝑦</m:t>
                            </m:r>
                            <m:r>
                              <a:rPr lang="en-US" i="1">
                                <a:latin typeface="Cambria Math" panose="02040503050406030204" pitchFamily="18" charset="0"/>
                                <a:cs typeface="Times New Roman" panose="02020603050405020304" pitchFamily="18" charset="0"/>
                              </a:rPr>
                              <m:t>=</m:t>
                            </m:r>
                            <m:r>
                              <m:rPr>
                                <m:sty m:val="p"/>
                              </m:rPr>
                              <a:rPr lang="en-US">
                                <a:latin typeface="Cambria Math" panose="02040503050406030204" pitchFamily="18" charset="0"/>
                                <a:cs typeface="Times New Roman" panose="02020603050405020304" pitchFamily="18" charset="0"/>
                              </a:rPr>
                              <m:t>arg</m:t>
                            </m:r>
                            <m:r>
                              <a:rPr lang="en-US" i="1">
                                <a:latin typeface="Cambria Math" panose="02040503050406030204" pitchFamily="18" charset="0"/>
                                <a:cs typeface="Times New Roman" panose="02020603050405020304" pitchFamily="18" charset="0"/>
                              </a:rPr>
                              <m:t>⁡</m:t>
                            </m:r>
                            <m:limLow>
                              <m:limLowPr>
                                <m:ctrlPr>
                                  <a:rPr lang="en-US" i="1">
                                    <a:latin typeface="Cambria Math" panose="02040503050406030204" pitchFamily="18" charset="0"/>
                                    <a:cs typeface="Times New Roman" panose="02020603050405020304" pitchFamily="18" charset="0"/>
                                  </a:rPr>
                                </m:ctrlPr>
                              </m:limLowPr>
                              <m:e>
                                <m:r>
                                  <a:rPr lang="en-US" i="1">
                                    <a:latin typeface="Cambria Math" panose="02040503050406030204" pitchFamily="18" charset="0"/>
                                    <a:cs typeface="Times New Roman" panose="02020603050405020304" pitchFamily="18" charset="0"/>
                                  </a:rPr>
                                  <m:t>𝑚𝑎𝑥</m:t>
                                </m:r>
                              </m:e>
                              <m:lim>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𝑘</m:t>
                                    </m:r>
                                  </m:sub>
                                </m:sSub>
                              </m:lim>
                            </m:limLow>
                            <m:r>
                              <a:rPr lang="en-US" i="1">
                                <a:latin typeface="Cambria Math" panose="02040503050406030204" pitchFamily="18" charset="0"/>
                                <a:cs typeface="Times New Roman" panose="02020603050405020304" pitchFamily="18" charset="0"/>
                              </a:rPr>
                              <m:t>𝑝</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𝑌</m:t>
                            </m:r>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𝑘</m:t>
                                </m:r>
                              </m:sub>
                            </m:sSub>
                            <m:r>
                              <a:rPr lang="en-US" i="1">
                                <a:latin typeface="Cambria Math" panose="02040503050406030204" pitchFamily="18" charset="0"/>
                                <a:cs typeface="Times New Roman" panose="02020603050405020304" pitchFamily="18" charset="0"/>
                              </a:rPr>
                              <m:t>)</m:t>
                            </m:r>
                            <m:nary>
                              <m:naryPr>
                                <m:chr m:val="∏"/>
                                <m:limLoc m:val="undOvr"/>
                                <m:grow m:val="on"/>
                                <m:ctrlPr>
                                  <a:rPr lang="en-US" i="1">
                                    <a:latin typeface="Cambria Math" panose="02040503050406030204" pitchFamily="18" charset="0"/>
                                    <a:cs typeface="Times New Roman" panose="02020603050405020304" pitchFamily="18" charset="0"/>
                                  </a:rPr>
                                </m:ctrlPr>
                              </m:naryPr>
                              <m:sub>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=0</m:t>
                                </m:r>
                              </m:sub>
                              <m:sup>
                                <m:r>
                                  <a:rPr lang="en-US" i="1">
                                    <a:latin typeface="Cambria Math" panose="02040503050406030204" pitchFamily="18" charset="0"/>
                                    <a:cs typeface="Times New Roman" panose="02020603050405020304" pitchFamily="18" charset="0"/>
                                  </a:rPr>
                                  <m:t>𝑛</m:t>
                                </m:r>
                              </m:sup>
                              <m:e>
                                <m:r>
                                  <a:rPr lang="en-US" i="1">
                                    <a:latin typeface="Cambria Math" panose="02040503050406030204" pitchFamily="18" charset="0"/>
                                    <a:cs typeface="Times New Roman" panose="02020603050405020304" pitchFamily="18" charset="0"/>
                                  </a:rPr>
                                  <m:t>𝑝</m:t>
                                </m:r>
                                <m:d>
                                  <m:dPr>
                                    <m:ctrlPr>
                                      <a:rPr lang="en-US" i="1">
                                        <a:latin typeface="Cambria Math" panose="02040503050406030204" pitchFamily="18" charset="0"/>
                                        <a:cs typeface="Times New Roman" panose="02020603050405020304" pitchFamily="18" charset="0"/>
                                      </a:rPr>
                                    </m:ctrlPr>
                                  </m:dP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𝑋</m:t>
                                        </m:r>
                                      </m:e>
                                      <m:sub>
                                        <m:r>
                                          <a:rPr lang="en-US" i="1">
                                            <a:latin typeface="Cambria Math" panose="02040503050406030204" pitchFamily="18" charset="0"/>
                                            <a:cs typeface="Times New Roman" panose="02020603050405020304" pitchFamily="18" charset="0"/>
                                          </a:rPr>
                                          <m:t>𝑖</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𝑥</m:t>
                                        </m:r>
                                      </m:e>
                                      <m:sub>
                                        <m:r>
                                          <a:rPr lang="en-US" i="1">
                                            <a:latin typeface="Cambria Math" panose="02040503050406030204" pitchFamily="18" charset="0"/>
                                            <a:cs typeface="Times New Roman" panose="02020603050405020304" pitchFamily="18" charset="0"/>
                                          </a:rPr>
                                          <m:t>𝑖</m:t>
                                        </m:r>
                                      </m:sub>
                                    </m:sSub>
                                  </m:e>
                                  <m:e>
                                    <m:r>
                                      <a:rPr lang="en-US" i="1">
                                        <a:latin typeface="Cambria Math" panose="02040503050406030204" pitchFamily="18" charset="0"/>
                                        <a:cs typeface="Times New Roman" panose="02020603050405020304" pitchFamily="18" charset="0"/>
                                      </a:rPr>
                                      <m:t>𝑌</m:t>
                                    </m:r>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𝑘</m:t>
                                        </m:r>
                                      </m:sub>
                                    </m:sSub>
                                  </m:e>
                                </m:d>
                                <m:r>
                                  <a:rPr lang="en-US" i="1">
                                    <a:latin typeface="Cambria Math" panose="02040503050406030204" pitchFamily="18" charset="0"/>
                                    <a:cs typeface="Times New Roman" panose="02020603050405020304" pitchFamily="18" charset="0"/>
                                  </a:rPr>
                                  <m:t>     (11.14)</m:t>
                                </m:r>
                              </m:e>
                            </m:nary>
                          </m:e>
                        </m:mr>
                      </m:m>
                    </m:oMath>
                  </m:oMathPara>
                </a14:m>
                <a:endParaRPr lang="en-US" dirty="0">
                  <a:latin typeface="Cambria" panose="02040503050406030204" pitchFamily="18" charset="0"/>
                  <a:cs typeface="Times New Roman" panose="02020603050405020304" pitchFamily="18" charset="0"/>
                </a:endParaRPr>
              </a:p>
              <a:p>
                <a:pPr marL="0" indent="0">
                  <a:spcBef>
                    <a:spcPts val="900"/>
                  </a:spcBef>
                  <a:spcAft>
                    <a:spcPts val="900"/>
                  </a:spcAft>
                  <a:buNone/>
                </a:pPr>
                <a:endParaRPr lang="en-US" dirty="0">
                  <a:latin typeface="Cambria" panose="020405030504060302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965" t="-3216" r="-1930" b="-2426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4978258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11.4.2 </a:t>
            </a:r>
            <a:r>
              <a:rPr lang="zh-CN" altLang="en-US" b="1" dirty="0"/>
              <a:t>朴素贝叶斯文本分类器实现</a:t>
            </a:r>
            <a:endParaRPr lang="en-US" b="1"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en-US" sz="3200" dirty="0" err="1">
                <a:latin typeface="Cambria" panose="02040503050406030204" pitchFamily="18" charset="0"/>
                <a:cs typeface="Times New Roman" panose="02020603050405020304" pitchFamily="18" charset="0"/>
              </a:rPr>
              <a:t>HanLP</a:t>
            </a:r>
            <a:r>
              <a:rPr lang="en-US" sz="3200" dirty="0" err="1">
                <a:cs typeface="Times New Roman" panose="02020603050405020304" pitchFamily="18" charset="0"/>
              </a:rPr>
              <a:t>中的分类器由</a:t>
            </a:r>
            <a:r>
              <a:rPr lang="en-US" dirty="0" err="1">
                <a:latin typeface="Consolas" panose="020B0609020204030204" pitchFamily="49" charset="0"/>
                <a:cs typeface="Times New Roman" panose="02020603050405020304" pitchFamily="18" charset="0"/>
              </a:rPr>
              <a:t>IClassifier</a:t>
            </a:r>
            <a:r>
              <a:rPr lang="en-US" sz="3200" dirty="0" err="1">
                <a:cs typeface="Times New Roman" panose="02020603050405020304" pitchFamily="18" charset="0"/>
              </a:rPr>
              <a:t>接口提供</a:t>
            </a:r>
            <a:endParaRPr lang="en-US" sz="3200" dirty="0">
              <a:cs typeface="Times New Roman" panose="02020603050405020304" pitchFamily="18" charset="0"/>
            </a:endParaRPr>
          </a:p>
          <a:p>
            <a:pPr lvl="1">
              <a:spcBef>
                <a:spcPts val="900"/>
              </a:spcBef>
              <a:spcAft>
                <a:spcPts val="900"/>
              </a:spcAft>
            </a:pPr>
            <a:r>
              <a:rPr lang="en-US" sz="2800" dirty="0" err="1">
                <a:cs typeface="Times New Roman" panose="02020603050405020304" pitchFamily="18" charset="0"/>
              </a:rPr>
              <a:t>实现了朴素贝叶斯分类器</a:t>
            </a:r>
            <a:r>
              <a:rPr lang="en-US" dirty="0" err="1">
                <a:latin typeface="Consolas" panose="020B0609020204030204" pitchFamily="49" charset="0"/>
                <a:cs typeface="Times New Roman" panose="02020603050405020304" pitchFamily="18" charset="0"/>
              </a:rPr>
              <a:t>NaiveBayesClassifier</a:t>
            </a:r>
            <a:endParaRPr lang="en-US" dirty="0">
              <a:latin typeface="Consolas" panose="020B0609020204030204" pitchFamily="49" charset="0"/>
              <a:cs typeface="Times New Roman" panose="02020603050405020304" pitchFamily="18" charset="0"/>
            </a:endParaRPr>
          </a:p>
          <a:p>
            <a:pPr lvl="1">
              <a:spcBef>
                <a:spcPts val="900"/>
              </a:spcBef>
              <a:spcAft>
                <a:spcPts val="900"/>
              </a:spcAft>
            </a:pPr>
            <a:r>
              <a:rPr lang="en-US" sz="2800" dirty="0" err="1">
                <a:cs typeface="Times New Roman" panose="02020603050405020304" pitchFamily="18" charset="0"/>
              </a:rPr>
              <a:t>以及线性支持向量机分类器</a:t>
            </a:r>
            <a:r>
              <a:rPr lang="en-US" dirty="0" err="1">
                <a:latin typeface="Consolas" panose="020B0609020204030204" pitchFamily="49" charset="0"/>
                <a:cs typeface="Times New Roman" panose="02020603050405020304" pitchFamily="18" charset="0"/>
              </a:rPr>
              <a:t>LinearSVMClassifier</a:t>
            </a:r>
            <a:endParaRPr lang="en-US" dirty="0">
              <a:latin typeface="Cambria" panose="020405030504060302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6" name="Picture">
            <a:extLst>
              <a:ext uri="{FF2B5EF4-FFF2-40B4-BE49-F238E27FC236}">
                <a16:creationId xmlns:a16="http://schemas.microsoft.com/office/drawing/2014/main" id="{D1984A1D-E463-1549-A47E-DD4D616197F8}"/>
              </a:ext>
            </a:extLst>
          </p:cNvPr>
          <p:cNvPicPr/>
          <p:nvPr/>
        </p:nvPicPr>
        <p:blipFill>
          <a:blip r:embed="rId5"/>
          <a:stretch>
            <a:fillRect/>
          </a:stretch>
        </p:blipFill>
        <p:spPr bwMode="auto">
          <a:xfrm>
            <a:off x="3429000" y="3594577"/>
            <a:ext cx="5334000" cy="2672080"/>
          </a:xfrm>
          <a:prstGeom prst="rect">
            <a:avLst/>
          </a:prstGeom>
          <a:noFill/>
          <a:ln w="9525">
            <a:noFill/>
            <a:headEnd/>
            <a:tailEnd/>
          </a:ln>
        </p:spPr>
      </p:pic>
    </p:spTree>
    <p:extLst>
      <p:ext uri="{BB962C8B-B14F-4D97-AF65-F5344CB8AC3E}">
        <p14:creationId xmlns:p14="http://schemas.microsoft.com/office/powerpoint/2010/main" val="255519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11.4.2 </a:t>
            </a:r>
            <a:r>
              <a:rPr lang="zh-CN" altLang="en-US" b="1" dirty="0"/>
              <a:t>朴素贝叶斯文本分类器实现</a:t>
            </a:r>
            <a:endParaRPr lang="en-US" b="1"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endParaRPr lang="en-US" dirty="0">
              <a:latin typeface="Cambria" panose="020405030504060302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5" name="Rectangle 4">
            <a:extLst>
              <a:ext uri="{FF2B5EF4-FFF2-40B4-BE49-F238E27FC236}">
                <a16:creationId xmlns:a16="http://schemas.microsoft.com/office/drawing/2014/main" id="{B75C120A-46B5-5C43-8FB9-A9EF5EEB23F1}"/>
              </a:ext>
            </a:extLst>
          </p:cNvPr>
          <p:cNvSpPr/>
          <p:nvPr/>
        </p:nvSpPr>
        <p:spPr>
          <a:xfrm>
            <a:off x="838199" y="2690336"/>
            <a:ext cx="10515599" cy="1200329"/>
          </a:xfrm>
          <a:prstGeom prst="rect">
            <a:avLst/>
          </a:prstGeom>
        </p:spPr>
        <p:txBody>
          <a:bodyPr wrap="square">
            <a:spAutoFit/>
          </a:bodyPr>
          <a:lstStyle/>
          <a:p>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err="1">
                <a:latin typeface="Consolas" panose="020B0609020204030204" pitchFamily="49" charset="0"/>
                <a:ea typeface="SimSun" panose="02010600030101010101" pitchFamily="2" charset="-122"/>
                <a:cs typeface="Times New Roman" panose="02020603050405020304" pitchFamily="18" charset="0"/>
              </a:rPr>
              <a:t>IClassifier</a:t>
            </a:r>
            <a:r>
              <a:rPr lang="en-US" dirty="0">
                <a:latin typeface="Consolas" panose="020B0609020204030204" pitchFamily="49" charset="0"/>
                <a:ea typeface="SimSun" panose="02010600030101010101" pitchFamily="2" charset="-122"/>
                <a:cs typeface="Times New Roman" panose="02020603050405020304" pitchFamily="18" charset="0"/>
              </a:rPr>
              <a:t> classifier = </a:t>
            </a:r>
            <a:r>
              <a:rPr lang="en-US" b="1" dirty="0">
                <a:solidFill>
                  <a:srgbClr val="007020"/>
                </a:solidFill>
                <a:latin typeface="Consolas" panose="020B0609020204030204" pitchFamily="49" charset="0"/>
                <a:ea typeface="SimSun" panose="02010600030101010101" pitchFamily="2" charset="-122"/>
                <a:cs typeface="Times New Roman" panose="02020603050405020304" pitchFamily="18" charset="0"/>
              </a:rPr>
              <a:t>new</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err="1">
                <a:solidFill>
                  <a:srgbClr val="06287E"/>
                </a:solidFill>
                <a:latin typeface="Consolas" panose="020B0609020204030204" pitchFamily="49" charset="0"/>
                <a:ea typeface="SimSun" panose="02010600030101010101" pitchFamily="2" charset="-122"/>
                <a:cs typeface="Times New Roman" panose="02020603050405020304" pitchFamily="18" charset="0"/>
              </a:rPr>
              <a:t>NaiveBayesClassifier</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a:solidFill>
                  <a:srgbClr val="60A0B0"/>
                </a:solidFill>
                <a:latin typeface="Consolas" panose="020B0609020204030204" pitchFamily="49" charset="0"/>
                <a:ea typeface="SimSun" panose="02010600030101010101" pitchFamily="2" charset="-122"/>
                <a:cs typeface="Times New Roman" panose="02020603050405020304" pitchFamily="18" charset="0"/>
              </a:rPr>
              <a:t>// </a:t>
            </a:r>
            <a:r>
              <a:rPr lang="en-US" dirty="0" err="1">
                <a:solidFill>
                  <a:srgbClr val="60A0B0"/>
                </a:solidFill>
                <a:latin typeface="SimSun" panose="02010600030101010101" pitchFamily="2" charset="-122"/>
                <a:cs typeface="Times New Roman" panose="02020603050405020304" pitchFamily="18" charset="0"/>
              </a:rPr>
              <a:t>创建分类器，更高级的功能请参考</a:t>
            </a:r>
            <a:r>
              <a:rPr lang="en-US" dirty="0" err="1">
                <a:solidFill>
                  <a:srgbClr val="60A0B0"/>
                </a:solidFill>
                <a:latin typeface="Consolas" panose="020B0609020204030204" pitchFamily="49" charset="0"/>
                <a:ea typeface="SimSun" panose="02010600030101010101" pitchFamily="2" charset="-122"/>
                <a:cs typeface="Times New Roman" panose="02020603050405020304" pitchFamily="18" charset="0"/>
              </a:rPr>
              <a:t>IClassifier</a:t>
            </a:r>
            <a:r>
              <a:rPr lang="en-US" dirty="0" err="1">
                <a:solidFill>
                  <a:srgbClr val="60A0B0"/>
                </a:solidFill>
                <a:latin typeface="SimSun" panose="02010600030101010101" pitchFamily="2" charset="-122"/>
                <a:cs typeface="Times New Roman" panose="02020603050405020304" pitchFamily="18" charset="0"/>
              </a:rPr>
              <a:t>的接口定义</a:t>
            </a:r>
            <a:br>
              <a:rPr lang="en-US" sz="2000" dirty="0">
                <a:latin typeface="Cambria" panose="02040503050406030204" pitchFamily="18"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err="1">
                <a:latin typeface="Consolas" panose="020B0609020204030204" pitchFamily="49" charset="0"/>
                <a:ea typeface="SimSun" panose="02010600030101010101" pitchFamily="2" charset="-122"/>
                <a:cs typeface="Times New Roman" panose="02020603050405020304" pitchFamily="18" charset="0"/>
              </a:rPr>
              <a:t>classifier.</a:t>
            </a:r>
            <a:r>
              <a:rPr lang="en-US" dirty="0" err="1">
                <a:solidFill>
                  <a:srgbClr val="06287E"/>
                </a:solidFill>
                <a:latin typeface="Consolas" panose="020B0609020204030204" pitchFamily="49" charset="0"/>
                <a:ea typeface="SimSun" panose="02010600030101010101" pitchFamily="2" charset="-122"/>
                <a:cs typeface="Times New Roman" panose="02020603050405020304" pitchFamily="18" charset="0"/>
              </a:rPr>
              <a:t>train</a:t>
            </a:r>
            <a:r>
              <a:rPr lang="en-US" dirty="0">
                <a:latin typeface="Consolas" panose="020B0609020204030204" pitchFamily="49" charset="0"/>
                <a:ea typeface="SimSun" panose="02010600030101010101" pitchFamily="2" charset="-122"/>
                <a:cs typeface="Times New Roman" panose="02020603050405020304" pitchFamily="18" charset="0"/>
              </a:rPr>
              <a:t>(CORPUS_FOLDER);                     </a:t>
            </a:r>
            <a:r>
              <a:rPr lang="en-US" dirty="0">
                <a:solidFill>
                  <a:srgbClr val="60A0B0"/>
                </a:solidFill>
                <a:latin typeface="Consolas" panose="020B0609020204030204" pitchFamily="49" charset="0"/>
                <a:ea typeface="SimSun" panose="02010600030101010101" pitchFamily="2" charset="-122"/>
                <a:cs typeface="Times New Roman" panose="02020603050405020304" pitchFamily="18" charset="0"/>
              </a:rPr>
              <a:t>// </a:t>
            </a:r>
            <a:r>
              <a:rPr lang="en-US" dirty="0" err="1">
                <a:solidFill>
                  <a:srgbClr val="60A0B0"/>
                </a:solidFill>
                <a:latin typeface="SimSun" panose="02010600030101010101" pitchFamily="2" charset="-122"/>
                <a:cs typeface="Times New Roman" panose="02020603050405020304" pitchFamily="18" charset="0"/>
              </a:rPr>
              <a:t>训练后的模型支持持久化，下次就不必训练了</a:t>
            </a:r>
            <a:r>
              <a:rPr lang="en-US" dirty="0"/>
              <a:t> </a:t>
            </a:r>
          </a:p>
        </p:txBody>
      </p:sp>
    </p:spTree>
    <p:extLst>
      <p:ext uri="{BB962C8B-B14F-4D97-AF65-F5344CB8AC3E}">
        <p14:creationId xmlns:p14="http://schemas.microsoft.com/office/powerpoint/2010/main" val="38787829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11.5 </a:t>
            </a:r>
            <a:r>
              <a:rPr lang="zh-CN" altLang="en-US" b="1" dirty="0"/>
              <a:t>支持向量机分类器</a:t>
            </a:r>
            <a:endParaRPr lang="en-US" b="1"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zh-CN" altLang="en-US" b="1" dirty="0">
                <a:latin typeface="Cambria" panose="02040503050406030204" pitchFamily="18" charset="0"/>
                <a:cs typeface="Times New Roman" panose="02020603050405020304" pitchFamily="18" charset="0"/>
              </a:rPr>
              <a:t>支持向量机</a:t>
            </a:r>
            <a:r>
              <a:rPr lang="zh-CN" altLang="en-US" dirty="0">
                <a:latin typeface="Cambria" panose="02040503050406030204" pitchFamily="18" charset="0"/>
                <a:cs typeface="Times New Roman" panose="02020603050405020304" pitchFamily="18" charset="0"/>
              </a:rPr>
              <a:t>（</a:t>
            </a:r>
            <a:r>
              <a:rPr lang="en-US" dirty="0">
                <a:latin typeface="Cambria" panose="02040503050406030204" pitchFamily="18" charset="0"/>
                <a:cs typeface="Times New Roman" panose="02020603050405020304" pitchFamily="18" charset="0"/>
              </a:rPr>
              <a:t>Support Vector Machine</a:t>
            </a:r>
            <a:r>
              <a:rPr lang="zh-CN" altLang="en-US" dirty="0">
                <a:latin typeface="Cambria" panose="02040503050406030204" pitchFamily="18" charset="0"/>
                <a:cs typeface="Times New Roman" panose="02020603050405020304" pitchFamily="18" charset="0"/>
              </a:rPr>
              <a:t>，</a:t>
            </a:r>
            <a:r>
              <a:rPr lang="en-US" dirty="0">
                <a:latin typeface="Cambria" panose="02040503050406030204" pitchFamily="18" charset="0"/>
                <a:cs typeface="Times New Roman" panose="02020603050405020304" pitchFamily="18" charset="0"/>
              </a:rPr>
              <a:t>SVM</a:t>
            </a:r>
            <a:r>
              <a:rPr lang="zh-CN" altLang="en-US" dirty="0">
                <a:latin typeface="Cambria" panose="02040503050406030204" pitchFamily="18" charset="0"/>
                <a:cs typeface="Times New Roman" panose="02020603050405020304" pitchFamily="18" charset="0"/>
              </a:rPr>
              <a:t>）是一种二分类模型，其学习策略在于如何找出一个决策边界，使得边界到正负样本的最小距离都最远</a:t>
            </a:r>
            <a:endParaRPr lang="en-US" dirty="0">
              <a:latin typeface="Cambria" panose="020405030504060302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2586160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11.5.1* </a:t>
            </a:r>
            <a:r>
              <a:rPr lang="zh-CN" altLang="en-US" b="1" dirty="0"/>
              <a:t>线性支持向量机</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en-US" dirty="0" err="1">
                    <a:cs typeface="Times New Roman" panose="02020603050405020304" pitchFamily="18" charset="0"/>
                  </a:rPr>
                  <a:t>给定训练集</a:t>
                </a:r>
                <a:r>
                  <a:rPr lang="en-US" dirty="0">
                    <a:cs typeface="Times New Roman" panose="02020603050405020304" pitchFamily="18" charset="0"/>
                  </a:rPr>
                  <a:t>：</a:t>
                </a:r>
                <a:endParaRPr lang="en-US" dirty="0">
                  <a:latin typeface="Cambria" panose="02040503050406030204" pitchFamily="18" charset="0"/>
                  <a:cs typeface="Times New Roman" panose="02020603050405020304" pitchFamily="18" charset="0"/>
                </a:endParaRPr>
              </a:p>
              <a:p>
                <a:pPr marL="0" indent="0" algn="ctr">
                  <a:spcBef>
                    <a:spcPts val="180"/>
                  </a:spcBef>
                  <a:spcAft>
                    <a:spcPts val="180"/>
                  </a:spcAft>
                  <a:buNone/>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i="1">
                              <a:latin typeface="Cambria Math" panose="02040503050406030204" pitchFamily="18" charset="0"/>
                              <a:cs typeface="Times New Roman" panose="02020603050405020304" pitchFamily="18" charset="0"/>
                            </a:rPr>
                          </m:ctrlPr>
                        </m:mPr>
                        <m:mr>
                          <m:e>
                            <m:r>
                              <a:rPr lang="en-US" i="1">
                                <a:latin typeface="Cambria Math" panose="02040503050406030204" pitchFamily="18" charset="0"/>
                                <a:cs typeface="Times New Roman" panose="02020603050405020304" pitchFamily="18" charset="0"/>
                              </a:rPr>
                              <m:t>𝑇</m:t>
                            </m:r>
                            <m:r>
                              <a:rPr lang="en-US" i="1">
                                <a:latin typeface="Cambria Math" panose="02040503050406030204" pitchFamily="18" charset="0"/>
                                <a:cs typeface="Times New Roman" panose="02020603050405020304" pitchFamily="18" charset="0"/>
                              </a:rPr>
                              <m:t>=</m:t>
                            </m:r>
                            <m:d>
                              <m:dPr>
                                <m:begChr m:val="{"/>
                                <m:endChr m:val="}"/>
                                <m:ctrlPr>
                                  <a:rPr lang="en-US" i="1">
                                    <a:latin typeface="Cambria Math" panose="02040503050406030204" pitchFamily="18" charset="0"/>
                                    <a:cs typeface="Times New Roman" panose="02020603050405020304" pitchFamily="18" charset="0"/>
                                  </a:rPr>
                                </m:ctrlPr>
                              </m:dPr>
                              <m:e>
                                <m:d>
                                  <m:dPr>
                                    <m:ctrlPr>
                                      <a:rPr lang="en-US" i="1">
                                        <a:latin typeface="Cambria Math" panose="02040503050406030204" pitchFamily="18" charset="0"/>
                                        <a:cs typeface="Times New Roman" panose="02020603050405020304" pitchFamily="18" charset="0"/>
                                      </a:rPr>
                                    </m:ctrlPr>
                                  </m:dPr>
                                  <m:e>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𝒙</m:t>
                                        </m:r>
                                      </m:e>
                                      <m:sup>
                                        <m:r>
                                          <a:rPr lang="en-US" i="1">
                                            <a:latin typeface="Cambria Math" panose="02040503050406030204" pitchFamily="18" charset="0"/>
                                            <a:cs typeface="Times New Roman" panose="02020603050405020304" pitchFamily="18" charset="0"/>
                                          </a:rPr>
                                          <m:t>(1)</m:t>
                                        </m:r>
                                      </m:sup>
                                    </m:sSup>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𝑦</m:t>
                                        </m:r>
                                      </m:e>
                                      <m:sub>
                                        <m:r>
                                          <a:rPr lang="en-US" i="1">
                                            <a:latin typeface="Cambria Math" panose="02040503050406030204" pitchFamily="18" charset="0"/>
                                            <a:cs typeface="Times New Roman" panose="02020603050405020304" pitchFamily="18" charset="0"/>
                                          </a:rPr>
                                          <m:t>1</m:t>
                                        </m:r>
                                      </m:sub>
                                    </m:sSub>
                                  </m:e>
                                </m:d>
                                <m:r>
                                  <a:rPr lang="en-US" i="1">
                                    <a:latin typeface="Cambria Math" panose="02040503050406030204" pitchFamily="18" charset="0"/>
                                    <a:cs typeface="Times New Roman" panose="02020603050405020304" pitchFamily="18" charset="0"/>
                                  </a:rPr>
                                  <m:t>,</m:t>
                                </m:r>
                                <m:d>
                                  <m:dPr>
                                    <m:ctrlPr>
                                      <a:rPr lang="en-US" i="1">
                                        <a:latin typeface="Cambria Math" panose="02040503050406030204" pitchFamily="18" charset="0"/>
                                        <a:cs typeface="Times New Roman" panose="02020603050405020304" pitchFamily="18" charset="0"/>
                                      </a:rPr>
                                    </m:ctrlPr>
                                  </m:dPr>
                                  <m:e>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𝒙</m:t>
                                        </m:r>
                                      </m:e>
                                      <m:sup>
                                        <m:r>
                                          <a:rPr lang="en-US" i="1">
                                            <a:latin typeface="Cambria Math" panose="02040503050406030204" pitchFamily="18" charset="0"/>
                                            <a:cs typeface="Times New Roman" panose="02020603050405020304" pitchFamily="18" charset="0"/>
                                          </a:rPr>
                                          <m:t>(2)</m:t>
                                        </m:r>
                                      </m:sup>
                                    </m:sSup>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𝑦</m:t>
                                        </m:r>
                                      </m:e>
                                      <m:sub>
                                        <m:r>
                                          <a:rPr lang="en-US" i="1">
                                            <a:latin typeface="Cambria Math" panose="02040503050406030204" pitchFamily="18" charset="0"/>
                                            <a:cs typeface="Times New Roman" panose="02020603050405020304" pitchFamily="18" charset="0"/>
                                          </a:rPr>
                                          <m:t>2</m:t>
                                        </m:r>
                                      </m:sub>
                                    </m:sSub>
                                  </m:e>
                                </m:d>
                                <m:r>
                                  <a:rPr lang="en-US" i="1">
                                    <a:latin typeface="Cambria Math" panose="02040503050406030204" pitchFamily="18" charset="0"/>
                                    <a:cs typeface="Times New Roman" panose="02020603050405020304" pitchFamily="18" charset="0"/>
                                  </a:rPr>
                                  <m:t>,⋯,</m:t>
                                </m:r>
                                <m:d>
                                  <m:dPr>
                                    <m:ctrlPr>
                                      <a:rPr lang="en-US" i="1">
                                        <a:latin typeface="Cambria Math" panose="02040503050406030204" pitchFamily="18" charset="0"/>
                                        <a:cs typeface="Times New Roman" panose="02020603050405020304" pitchFamily="18" charset="0"/>
                                      </a:rPr>
                                    </m:ctrlPr>
                                  </m:dPr>
                                  <m:e>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𝒙</m:t>
                                        </m:r>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𝑁</m:t>
                                        </m:r>
                                        <m:r>
                                          <a:rPr lang="en-US" i="1">
                                            <a:latin typeface="Cambria Math" panose="02040503050406030204" pitchFamily="18" charset="0"/>
                                            <a:cs typeface="Times New Roman" panose="02020603050405020304" pitchFamily="18" charset="0"/>
                                          </a:rPr>
                                          <m:t>)</m:t>
                                        </m:r>
                                      </m:sup>
                                    </m:sSup>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𝑦</m:t>
                                        </m:r>
                                      </m:e>
                                      <m:sub>
                                        <m:r>
                                          <a:rPr lang="en-US" i="1">
                                            <a:latin typeface="Cambria Math" panose="02040503050406030204" pitchFamily="18" charset="0"/>
                                            <a:cs typeface="Times New Roman" panose="02020603050405020304" pitchFamily="18" charset="0"/>
                                          </a:rPr>
                                          <m:t>𝑁</m:t>
                                        </m:r>
                                      </m:sub>
                                    </m:sSub>
                                  </m:e>
                                </m:d>
                              </m:e>
                            </m:d>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𝑦</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𝒴</m:t>
                            </m:r>
                            <m:r>
                              <a:rPr lang="en-US" i="1">
                                <a:latin typeface="Cambria Math" panose="02040503050406030204" pitchFamily="18" charset="0"/>
                                <a:cs typeface="Times New Roman" panose="02020603050405020304" pitchFamily="18" charset="0"/>
                              </a:rPr>
                              <m:t>=</m:t>
                            </m:r>
                            <m:d>
                              <m:dPr>
                                <m:begChr m:val="{"/>
                                <m:endChr m:val="}"/>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±1</m:t>
                                </m:r>
                              </m:e>
                            </m:d>
                          </m:e>
                        </m:mr>
                      </m:m>
                      <m:r>
                        <a:rPr lang="en-US" i="1">
                          <a:latin typeface="Cambria Math" panose="02040503050406030204" pitchFamily="18" charset="0"/>
                          <a:cs typeface="Times New Roman" panose="02020603050405020304" pitchFamily="18" charset="0"/>
                        </a:rPr>
                        <m:t>      (11.15)</m:t>
                      </m:r>
                    </m:oMath>
                  </m:oMathPara>
                </a14:m>
                <a:endParaRPr lang="en-US" dirty="0">
                  <a:latin typeface="Cambria" panose="02040503050406030204" pitchFamily="18" charset="0"/>
                  <a:cs typeface="Times New Roman" panose="02020603050405020304" pitchFamily="18" charset="0"/>
                </a:endParaRPr>
              </a:p>
              <a:p>
                <a:r>
                  <a:rPr lang="zh-CN" altLang="en-US" dirty="0">
                    <a:latin typeface="Cambria" panose="02040503050406030204" pitchFamily="18" charset="0"/>
                    <a:cs typeface="Times New Roman" panose="02020603050405020304" pitchFamily="18" charset="0"/>
                  </a:rPr>
                  <a:t>线性支持向量机的学习目标是找到一个分离超平面</a:t>
                </a:r>
                <a14:m>
                  <m:oMath xmlns:m="http://schemas.openxmlformats.org/officeDocument/2006/math">
                    <m:r>
                      <a:rPr lang="en-US" b="1" i="1">
                        <a:latin typeface="Cambria Math" panose="02040503050406030204" pitchFamily="18" charset="0"/>
                        <a:cs typeface="Times New Roman" panose="02020603050405020304" pitchFamily="18" charset="0"/>
                      </a:rPr>
                      <m:t>𝒘</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𝑏</m:t>
                    </m:r>
                    <m:r>
                      <a:rPr lang="en-US" i="1">
                        <a:latin typeface="Cambria Math" panose="02040503050406030204" pitchFamily="18" charset="0"/>
                        <a:cs typeface="Times New Roman" panose="02020603050405020304" pitchFamily="18" charset="0"/>
                      </a:rPr>
                      <m:t>=0</m:t>
                    </m:r>
                  </m:oMath>
                </a14:m>
                <a:r>
                  <a:rPr lang="zh-CN" altLang="en-US" dirty="0">
                    <a:latin typeface="Cambria" panose="02040503050406030204" pitchFamily="18" charset="0"/>
                    <a:cs typeface="Times New Roman" panose="02020603050405020304" pitchFamily="18" charset="0"/>
                  </a:rPr>
                  <a:t>，将二类样本分离开来</a:t>
                </a:r>
                <a:endParaRPr lang="en-US" dirty="0">
                  <a:latin typeface="Cambria" panose="020405030504060302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965" t="-3216" r="-4584"/>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6791742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11.5.1* </a:t>
            </a:r>
            <a:r>
              <a:rPr lang="zh-CN" altLang="en-US" b="1" dirty="0"/>
              <a:t>线性支持向量机</a:t>
            </a:r>
            <a:endParaRPr lang="en-US" b="1"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哪个最好？</a:t>
            </a:r>
            <a:endParaRPr lang="en-US" dirty="0">
              <a:latin typeface="Cambria" panose="020405030504060302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6" name="Picture">
            <a:extLst>
              <a:ext uri="{FF2B5EF4-FFF2-40B4-BE49-F238E27FC236}">
                <a16:creationId xmlns:a16="http://schemas.microsoft.com/office/drawing/2014/main" id="{C1B5547E-F230-ED40-A220-ABAEA617A92C}"/>
              </a:ext>
            </a:extLst>
          </p:cNvPr>
          <p:cNvPicPr/>
          <p:nvPr/>
        </p:nvPicPr>
        <p:blipFill>
          <a:blip r:embed="rId5"/>
          <a:stretch>
            <a:fillRect/>
          </a:stretch>
        </p:blipFill>
        <p:spPr bwMode="auto">
          <a:xfrm>
            <a:off x="3075516" y="1825625"/>
            <a:ext cx="6040967" cy="4530725"/>
          </a:xfrm>
          <a:prstGeom prst="rect">
            <a:avLst/>
          </a:prstGeom>
          <a:noFill/>
          <a:ln w="9525">
            <a:noFill/>
            <a:headEnd/>
            <a:tailEnd/>
          </a:ln>
        </p:spPr>
      </p:pic>
    </p:spTree>
    <p:extLst>
      <p:ext uri="{BB962C8B-B14F-4D97-AF65-F5344CB8AC3E}">
        <p14:creationId xmlns:p14="http://schemas.microsoft.com/office/powerpoint/2010/main" val="1327182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11.5.1* </a:t>
            </a:r>
            <a:r>
              <a:rPr lang="zh-CN" altLang="en-US" b="1" dirty="0"/>
              <a:t>线性支持向量机</a:t>
            </a:r>
            <a:endParaRPr lang="en-US" b="1"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这个最好！</a:t>
            </a:r>
            <a:endParaRPr lang="en-US" dirty="0">
              <a:latin typeface="Cambria" panose="020405030504060302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6" name="Picture">
            <a:extLst>
              <a:ext uri="{FF2B5EF4-FFF2-40B4-BE49-F238E27FC236}">
                <a16:creationId xmlns:a16="http://schemas.microsoft.com/office/drawing/2014/main" id="{C1B5547E-F230-ED40-A220-ABAEA617A92C}"/>
              </a:ext>
            </a:extLst>
          </p:cNvPr>
          <p:cNvPicPr/>
          <p:nvPr/>
        </p:nvPicPr>
        <p:blipFill>
          <a:blip r:embed="rId5"/>
          <a:srcRect/>
          <a:stretch/>
        </p:blipFill>
        <p:spPr bwMode="auto">
          <a:xfrm>
            <a:off x="3092734" y="1825625"/>
            <a:ext cx="6006531" cy="4530725"/>
          </a:xfrm>
          <a:prstGeom prst="rect">
            <a:avLst/>
          </a:prstGeom>
          <a:noFill/>
          <a:ln w="9525">
            <a:noFill/>
            <a:headEnd/>
            <a:tailEnd/>
          </a:ln>
        </p:spPr>
      </p:pic>
    </p:spTree>
    <p:extLst>
      <p:ext uri="{BB962C8B-B14F-4D97-AF65-F5344CB8AC3E}">
        <p14:creationId xmlns:p14="http://schemas.microsoft.com/office/powerpoint/2010/main" val="27030153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11.5.1* </a:t>
            </a:r>
            <a:r>
              <a:rPr lang="zh-CN" altLang="en-US" b="1" dirty="0"/>
              <a:t>线性支持向量机</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定义样本点</a:t>
                </a:r>
                <a14:m>
                  <m:oMath xmlns:m="http://schemas.openxmlformats.org/officeDocument/2006/math">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𝒙</m:t>
                        </m:r>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sup>
                    </m:s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𝑦</m:t>
                    </m:r>
                    <m:r>
                      <a:rPr lang="en-US" i="1">
                        <a:latin typeface="Cambria Math" panose="02040503050406030204" pitchFamily="18" charset="0"/>
                        <a:cs typeface="Times New Roman" panose="02020603050405020304" pitchFamily="18" charset="0"/>
                      </a:rPr>
                      <m:t>)</m:t>
                    </m:r>
                  </m:oMath>
                </a14:m>
                <a:r>
                  <a:rPr lang="zh-CN" altLang="en-US" dirty="0">
                    <a:latin typeface="Cambria" panose="02040503050406030204" pitchFamily="18" charset="0"/>
                    <a:cs typeface="Times New Roman" panose="02020603050405020304" pitchFamily="18" charset="0"/>
                  </a:rPr>
                  <a:t>到超平面的距离为</a:t>
                </a:r>
                <a:r>
                  <a:rPr lang="zh-CN" altLang="en-US" b="1" dirty="0">
                    <a:latin typeface="Cambria" panose="02040503050406030204" pitchFamily="18" charset="0"/>
                    <a:cs typeface="Times New Roman" panose="02020603050405020304" pitchFamily="18" charset="0"/>
                  </a:rPr>
                  <a:t>几何间隔：</a:t>
                </a:r>
                <a:endParaRPr lang="en-US" dirty="0">
                  <a:latin typeface="Cambria" panose="02040503050406030204" pitchFamily="18" charset="0"/>
                  <a:cs typeface="Times New Roman" panose="02020603050405020304" pitchFamily="18" charset="0"/>
                </a:endParaRP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i="1">
                              <a:latin typeface="Cambria Math" panose="02040503050406030204" pitchFamily="18" charset="0"/>
                              <a:cs typeface="Times New Roman" panose="02020603050405020304" pitchFamily="18" charset="0"/>
                            </a:rPr>
                          </m:ctrlPr>
                        </m:mPr>
                        <m:m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𝛾</m:t>
                                </m:r>
                              </m:e>
                              <m:sub>
                                <m:r>
                                  <a:rPr lang="en-US" i="1">
                                    <a:latin typeface="Cambria Math" panose="02040503050406030204" pitchFamily="18" charset="0"/>
                                    <a:cs typeface="Times New Roman" panose="02020603050405020304" pitchFamily="18" charset="0"/>
                                  </a:rPr>
                                  <m:t>𝑖</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𝑦</m:t>
                                </m:r>
                              </m:e>
                              <m:sub>
                                <m:r>
                                  <a:rPr lang="en-US" i="1">
                                    <a:latin typeface="Cambria Math" panose="02040503050406030204" pitchFamily="18" charset="0"/>
                                    <a:cs typeface="Times New Roman" panose="02020603050405020304" pitchFamily="18" charset="0"/>
                                  </a:rPr>
                                  <m:t>𝑖</m:t>
                                </m:r>
                              </m:sub>
                            </m:sSub>
                            <m:f>
                              <m:fPr>
                                <m:ctrlPr>
                                  <a:rPr lang="en-US" i="1">
                                    <a:latin typeface="Cambria Math" panose="02040503050406030204" pitchFamily="18" charset="0"/>
                                    <a:cs typeface="Times New Roman" panose="02020603050405020304" pitchFamily="18" charset="0"/>
                                  </a:rPr>
                                </m:ctrlPr>
                              </m:fPr>
                              <m:num>
                                <m:r>
                                  <a:rPr lang="en-US" b="1" i="1">
                                    <a:latin typeface="Cambria Math" panose="02040503050406030204" pitchFamily="18" charset="0"/>
                                    <a:cs typeface="Times New Roman" panose="02020603050405020304" pitchFamily="18" charset="0"/>
                                  </a:rPr>
                                  <m:t>𝒘</m:t>
                                </m:r>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𝒙</m:t>
                                    </m:r>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sup>
                                </m:s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𝑏</m:t>
                                </m:r>
                              </m:num>
                              <m:den>
                                <m:d>
                                  <m:dPr>
                                    <m:begChr m:val="‖"/>
                                    <m:endChr m:val="‖"/>
                                    <m:ctrlPr>
                                      <a:rPr lang="en-US" i="1">
                                        <a:latin typeface="Cambria Math" panose="02040503050406030204" pitchFamily="18" charset="0"/>
                                        <a:cs typeface="Times New Roman" panose="02020603050405020304" pitchFamily="18" charset="0"/>
                                      </a:rPr>
                                    </m:ctrlPr>
                                  </m:dPr>
                                  <m:e>
                                    <m:r>
                                      <a:rPr lang="en-US" b="1" i="1">
                                        <a:latin typeface="Cambria Math" panose="02040503050406030204" pitchFamily="18" charset="0"/>
                                        <a:cs typeface="Times New Roman" panose="02020603050405020304" pitchFamily="18" charset="0"/>
                                      </a:rPr>
                                      <m:t>𝒘</m:t>
                                    </m:r>
                                  </m:e>
                                </m:d>
                              </m:den>
                            </m:f>
                            <m:r>
                              <a:rPr lang="en-US" i="1">
                                <a:latin typeface="Cambria Math" panose="02040503050406030204" pitchFamily="18" charset="0"/>
                                <a:cs typeface="Times New Roman" panose="02020603050405020304" pitchFamily="18" charset="0"/>
                              </a:rPr>
                              <m:t>      (11.16)</m:t>
                            </m:r>
                          </m:e>
                        </m:mr>
                      </m:m>
                    </m:oMath>
                  </m:oMathPara>
                </a14:m>
                <a:endParaRPr lang="en-US" dirty="0">
                  <a:latin typeface="Cambria" panose="02040503050406030204" pitchFamily="18" charset="0"/>
                  <a:cs typeface="Times New Roman" panose="02020603050405020304" pitchFamily="18" charset="0"/>
                </a:endParaRPr>
              </a:p>
              <a:p>
                <a:pPr>
                  <a:spcBef>
                    <a:spcPts val="900"/>
                  </a:spcBef>
                  <a:spcAft>
                    <a:spcPts val="900"/>
                  </a:spcAft>
                </a:pPr>
                <a:r>
                  <a:rPr lang="zh-CN" altLang="en-US" dirty="0">
                    <a:latin typeface="Cambria" panose="02040503050406030204" pitchFamily="18" charset="0"/>
                    <a:cs typeface="Times New Roman" panose="02020603050405020304" pitchFamily="18" charset="0"/>
                  </a:rPr>
                  <a:t>对整个数据集来讲，几何间隔为所有样本点的几何间隔之最小值：</a:t>
                </a:r>
                <a:endParaRPr lang="en-US" dirty="0">
                  <a:latin typeface="Cambria" panose="02040503050406030204" pitchFamily="18" charset="0"/>
                  <a:cs typeface="Times New Roman" panose="02020603050405020304" pitchFamily="18" charset="0"/>
                </a:endParaRP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i="1">
                              <a:latin typeface="Cambria Math" panose="02040503050406030204" pitchFamily="18" charset="0"/>
                              <a:cs typeface="Times New Roman" panose="02020603050405020304" pitchFamily="18" charset="0"/>
                            </a:rPr>
                          </m:ctrlPr>
                        </m:mPr>
                        <m:mr>
                          <m:e>
                            <m:r>
                              <a:rPr lang="en-US" i="1">
                                <a:latin typeface="Cambria Math" panose="02040503050406030204" pitchFamily="18" charset="0"/>
                                <a:cs typeface="Times New Roman" panose="02020603050405020304" pitchFamily="18" charset="0"/>
                              </a:rPr>
                              <m:t>𝛾</m:t>
                            </m:r>
                            <m:r>
                              <a:rPr lang="en-US" i="1">
                                <a:latin typeface="Cambria Math" panose="02040503050406030204" pitchFamily="18" charset="0"/>
                                <a:cs typeface="Times New Roman" panose="02020603050405020304" pitchFamily="18" charset="0"/>
                              </a:rPr>
                              <m:t>=</m:t>
                            </m:r>
                            <m:limLow>
                              <m:limLowPr>
                                <m:ctrlPr>
                                  <a:rPr lang="en-US" i="1">
                                    <a:latin typeface="Cambria Math" panose="02040503050406030204" pitchFamily="18" charset="0"/>
                                    <a:cs typeface="Times New Roman" panose="02020603050405020304" pitchFamily="18" charset="0"/>
                                  </a:rPr>
                                </m:ctrlPr>
                              </m:limLowPr>
                              <m:e>
                                <m:r>
                                  <a:rPr lang="en-US" i="1">
                                    <a:latin typeface="Cambria Math" panose="02040503050406030204" pitchFamily="18" charset="0"/>
                                    <a:cs typeface="Times New Roman" panose="02020603050405020304" pitchFamily="18" charset="0"/>
                                  </a:rPr>
                                  <m:t>𝑚𝑖𝑛</m:t>
                                </m:r>
                              </m:e>
                              <m:lim>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=1,⋯,</m:t>
                                </m:r>
                                <m:r>
                                  <a:rPr lang="en-US" i="1">
                                    <a:latin typeface="Cambria Math" panose="02040503050406030204" pitchFamily="18" charset="0"/>
                                    <a:cs typeface="Times New Roman" panose="02020603050405020304" pitchFamily="18" charset="0"/>
                                  </a:rPr>
                                  <m:t>𝑁</m:t>
                                </m:r>
                              </m:lim>
                            </m:limLow>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𝛾</m:t>
                                </m:r>
                              </m:e>
                              <m:sub>
                                <m:r>
                                  <a:rPr lang="en-US" i="1">
                                    <a:latin typeface="Cambria Math" panose="02040503050406030204" pitchFamily="18" charset="0"/>
                                    <a:cs typeface="Times New Roman" panose="02020603050405020304" pitchFamily="18" charset="0"/>
                                  </a:rPr>
                                  <m:t>𝑖</m:t>
                                </m:r>
                              </m:sub>
                            </m:sSub>
                          </m:e>
                        </m:mr>
                      </m:m>
                      <m:r>
                        <a:rPr lang="en-US" i="1">
                          <a:latin typeface="Cambria Math" panose="02040503050406030204" pitchFamily="18" charset="0"/>
                          <a:cs typeface="Times New Roman" panose="02020603050405020304" pitchFamily="18" charset="0"/>
                        </a:rPr>
                        <m:t>      (11.17)</m:t>
                      </m:r>
                    </m:oMath>
                  </m:oMathPara>
                </a14:m>
                <a:endParaRPr lang="en-US" dirty="0">
                  <a:latin typeface="Cambria" panose="02040503050406030204" pitchFamily="18" charset="0"/>
                  <a:cs typeface="Times New Roman" panose="02020603050405020304" pitchFamily="18" charset="0"/>
                </a:endParaRPr>
              </a:p>
              <a:p>
                <a:pPr marL="0" indent="0">
                  <a:spcBef>
                    <a:spcPts val="900"/>
                  </a:spcBef>
                  <a:spcAft>
                    <a:spcPts val="900"/>
                  </a:spcAft>
                  <a:buNone/>
                </a:pPr>
                <a:endParaRPr lang="en-US" dirty="0">
                  <a:latin typeface="Cambria" panose="020405030504060302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965" t="-2924" r="-313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38574910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11.5.1* </a:t>
            </a:r>
            <a:r>
              <a:rPr lang="zh-CN" altLang="en-US" b="1" dirty="0"/>
              <a:t>线性支持向量机</a:t>
            </a:r>
            <a:endParaRPr lang="en-US" b="1"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r>
              <a:rPr lang="zh-CN" altLang="en-US" dirty="0"/>
              <a:t>支持向量机的训练思路是最大化所有样本点的集合间隔之最小值，即下列约束最优化问题：</a:t>
            </a:r>
            <a:endParaRPr lang="en-US"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5" name="Picture 4">
            <a:extLst>
              <a:ext uri="{FF2B5EF4-FFF2-40B4-BE49-F238E27FC236}">
                <a16:creationId xmlns:a16="http://schemas.microsoft.com/office/drawing/2014/main" id="{8CB9DCFD-6EE6-9E40-BBC3-6F1599D71CB6}"/>
              </a:ext>
            </a:extLst>
          </p:cNvPr>
          <p:cNvPicPr>
            <a:picLocks noChangeAspect="1"/>
          </p:cNvPicPr>
          <p:nvPr/>
        </p:nvPicPr>
        <p:blipFill>
          <a:blip r:embed="rId5"/>
          <a:stretch>
            <a:fillRect/>
          </a:stretch>
        </p:blipFill>
        <p:spPr>
          <a:xfrm>
            <a:off x="2146300" y="2902592"/>
            <a:ext cx="7899400" cy="1854200"/>
          </a:xfrm>
          <a:prstGeom prst="rect">
            <a:avLst/>
          </a:prstGeom>
        </p:spPr>
      </p:pic>
    </p:spTree>
    <p:extLst>
      <p:ext uri="{BB962C8B-B14F-4D97-AF65-F5344CB8AC3E}">
        <p14:creationId xmlns:p14="http://schemas.microsoft.com/office/powerpoint/2010/main" val="3993246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11.2 </a:t>
            </a:r>
            <a:r>
              <a:rPr lang="zh-CN" altLang="en-US" b="1" dirty="0"/>
              <a:t>文本分类语料库</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9" name="Picture 8">
            <a:extLst>
              <a:ext uri="{FF2B5EF4-FFF2-40B4-BE49-F238E27FC236}">
                <a16:creationId xmlns:a16="http://schemas.microsoft.com/office/drawing/2014/main" id="{C8260F4F-2E75-AF45-902C-964BE3F4F3AE}"/>
              </a:ext>
            </a:extLst>
          </p:cNvPr>
          <p:cNvPicPr>
            <a:picLocks noChangeAspect="1"/>
          </p:cNvPicPr>
          <p:nvPr/>
        </p:nvPicPr>
        <p:blipFill>
          <a:blip r:embed="rId5"/>
          <a:stretch>
            <a:fillRect/>
          </a:stretch>
        </p:blipFill>
        <p:spPr>
          <a:xfrm>
            <a:off x="1000969" y="1644649"/>
            <a:ext cx="9786896" cy="4583530"/>
          </a:xfrm>
          <a:prstGeom prst="rect">
            <a:avLst/>
          </a:prstGeom>
        </p:spPr>
      </p:pic>
    </p:spTree>
    <p:extLst>
      <p:ext uri="{BB962C8B-B14F-4D97-AF65-F5344CB8AC3E}">
        <p14:creationId xmlns:p14="http://schemas.microsoft.com/office/powerpoint/2010/main" val="17280013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11.5.1* </a:t>
            </a:r>
            <a:r>
              <a:rPr lang="zh-CN" altLang="en-US" b="1" dirty="0"/>
              <a:t>线性支持向量机</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r>
                  <a:rPr lang="en-US" dirty="0" err="1"/>
                  <a:t>定义</a:t>
                </a:r>
                <a:r>
                  <a:rPr lang="en-US" b="1" dirty="0" err="1"/>
                  <a:t>函数间隔</a:t>
                </a:r>
                <a:r>
                  <a:rPr lang="en-US" dirty="0" err="1"/>
                  <a:t>为</a:t>
                </a:r>
                <a:r>
                  <a:rPr lang="en-US" dirty="0"/>
                  <a:t>：</a:t>
                </a:r>
              </a:p>
              <a:p>
                <a:endParaRPr lang="en-US" dirty="0"/>
              </a:p>
              <a:p>
                <a:pPr>
                  <a:spcBef>
                    <a:spcPts val="900"/>
                  </a:spcBef>
                  <a:spcAft>
                    <a:spcPts val="900"/>
                  </a:spcAft>
                </a:pPr>
                <a:r>
                  <a:rPr lang="en-US" dirty="0" err="1">
                    <a:cs typeface="Times New Roman" panose="02020603050405020304" pitchFamily="18" charset="0"/>
                  </a:rPr>
                  <a:t>取函数间隔为</a:t>
                </a:r>
                <a14:m>
                  <m:oMath xmlns:m="http://schemas.openxmlformats.org/officeDocument/2006/math">
                    <m:r>
                      <a:rPr lang="en-US" i="1">
                        <a:latin typeface="Cambria Math" panose="02040503050406030204" pitchFamily="18" charset="0"/>
                        <a:cs typeface="Times New Roman" panose="02020603050405020304" pitchFamily="18" charset="0"/>
                      </a:rPr>
                      <m:t>1</m:t>
                    </m:r>
                  </m:oMath>
                </a14:m>
                <a:r>
                  <a:rPr lang="en-US" dirty="0">
                    <a:cs typeface="Times New Roman" panose="02020603050405020304" pitchFamily="18" charset="0"/>
                  </a:rPr>
                  <a:t>，</a:t>
                </a:r>
                <a:r>
                  <a:rPr lang="en-US" dirty="0" err="1">
                    <a:cs typeface="Times New Roman" panose="02020603050405020304" pitchFamily="18" charset="0"/>
                  </a:rPr>
                  <a:t>得到</a:t>
                </a:r>
                <a:r>
                  <a:rPr lang="en-US" dirty="0">
                    <a:cs typeface="Times New Roman" panose="02020603050405020304" pitchFamily="18" charset="0"/>
                  </a:rPr>
                  <a:t>：</a:t>
                </a:r>
                <a:endParaRPr lang="en-US" dirty="0">
                  <a:latin typeface="Cambria" panose="02040503050406030204" pitchFamily="18" charset="0"/>
                  <a:cs typeface="Times New Roman" panose="02020603050405020304" pitchFamily="18" charset="0"/>
                </a:endParaRP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i="1">
                              <a:latin typeface="Cambria Math" panose="02040503050406030204" pitchFamily="18" charset="0"/>
                              <a:cs typeface="Times New Roman" panose="02020603050405020304" pitchFamily="18" charset="0"/>
                            </a:rPr>
                          </m:ctrlPr>
                        </m:mPr>
                        <m:mr>
                          <m:e>
                            <m:r>
                              <a:rPr lang="en-US" i="1">
                                <a:latin typeface="Cambria Math" panose="02040503050406030204" pitchFamily="18" charset="0"/>
                                <a:cs typeface="Times New Roman" panose="02020603050405020304" pitchFamily="18" charset="0"/>
                              </a:rPr>
                              <m:t>𝛾</m:t>
                            </m:r>
                            <m:r>
                              <a:rPr lang="en-US" i="1">
                                <a:latin typeface="Cambria Math" panose="02040503050406030204" pitchFamily="18" charset="0"/>
                                <a:cs typeface="Times New Roman" panose="02020603050405020304" pitchFamily="18" charset="0"/>
                              </a:rPr>
                              <m:t>=</m:t>
                            </m:r>
                            <m:f>
                              <m:fPr>
                                <m:ctrlPr>
                                  <a:rPr lang="en-US" i="1">
                                    <a:latin typeface="Cambria Math" panose="02040503050406030204" pitchFamily="18" charset="0"/>
                                    <a:cs typeface="Times New Roman" panose="02020603050405020304" pitchFamily="18" charset="0"/>
                                  </a:rPr>
                                </m:ctrlPr>
                              </m:fPr>
                              <m:num>
                                <m:r>
                                  <a:rPr lang="en-US" i="1">
                                    <a:latin typeface="Cambria Math" panose="02040503050406030204" pitchFamily="18" charset="0"/>
                                    <a:cs typeface="Times New Roman" panose="02020603050405020304" pitchFamily="18" charset="0"/>
                                  </a:rPr>
                                  <m:t>1</m:t>
                                </m:r>
                              </m:num>
                              <m:den>
                                <m:d>
                                  <m:dPr>
                                    <m:begChr m:val="‖"/>
                                    <m:endChr m:val="‖"/>
                                    <m:ctrlPr>
                                      <a:rPr lang="en-US" i="1">
                                        <a:latin typeface="Cambria Math" panose="02040503050406030204" pitchFamily="18" charset="0"/>
                                        <a:cs typeface="Times New Roman" panose="02020603050405020304" pitchFamily="18" charset="0"/>
                                      </a:rPr>
                                    </m:ctrlPr>
                                  </m:dPr>
                                  <m:e>
                                    <m:r>
                                      <a:rPr lang="en-US" b="1" i="1">
                                        <a:latin typeface="Cambria Math" panose="02040503050406030204" pitchFamily="18" charset="0"/>
                                        <a:cs typeface="Times New Roman" panose="02020603050405020304" pitchFamily="18" charset="0"/>
                                      </a:rPr>
                                      <m:t>𝐰</m:t>
                                    </m:r>
                                  </m:e>
                                </m:d>
                              </m:den>
                            </m:f>
                            <m:r>
                              <a:rPr lang="en-US" i="1">
                                <a:latin typeface="Cambria Math" panose="02040503050406030204" pitchFamily="18" charset="0"/>
                                <a:cs typeface="Times New Roman" panose="02020603050405020304" pitchFamily="18" charset="0"/>
                              </a:rPr>
                              <m:t>      (11.20)</m:t>
                            </m:r>
                          </m:e>
                        </m:mr>
                      </m:m>
                    </m:oMath>
                  </m:oMathPara>
                </a14:m>
                <a:endParaRPr lang="en-US" dirty="0">
                  <a:latin typeface="Cambria" panose="02040503050406030204" pitchFamily="18" charset="0"/>
                  <a:cs typeface="Times New Roman" panose="02020603050405020304" pitchFamily="18" charset="0"/>
                </a:endParaRPr>
              </a:p>
              <a:p>
                <a:pPr>
                  <a:spcBef>
                    <a:spcPts val="900"/>
                  </a:spcBef>
                  <a:spcAft>
                    <a:spcPts val="900"/>
                  </a:spcAft>
                </a:pPr>
                <a:r>
                  <a:rPr lang="en-US" dirty="0" err="1">
                    <a:cs typeface="Times New Roman" panose="02020603050405020304" pitchFamily="18" charset="0"/>
                  </a:rPr>
                  <a:t>将式</a:t>
                </a:r>
                <a:r>
                  <a:rPr lang="en-US" dirty="0">
                    <a:latin typeface="Cambria" panose="02040503050406030204" pitchFamily="18" charset="0"/>
                    <a:cs typeface="Times New Roman" panose="02020603050405020304" pitchFamily="18" charset="0"/>
                  </a:rPr>
                  <a:t>(11.20)</a:t>
                </a:r>
                <a:r>
                  <a:rPr lang="en-US" dirty="0" err="1">
                    <a:cs typeface="Times New Roman" panose="02020603050405020304" pitchFamily="18" charset="0"/>
                  </a:rPr>
                  <a:t>代入式</a:t>
                </a:r>
                <a:r>
                  <a:rPr lang="en-US" dirty="0">
                    <a:latin typeface="Cambria" panose="02040503050406030204" pitchFamily="18" charset="0"/>
                    <a:cs typeface="Times New Roman" panose="02020603050405020304" pitchFamily="18" charset="0"/>
                  </a:rPr>
                  <a:t>(11.18)</a:t>
                </a:r>
                <a:r>
                  <a:rPr lang="en-US" dirty="0" err="1">
                    <a:cs typeface="Times New Roman" panose="02020603050405020304" pitchFamily="18" charset="0"/>
                  </a:rPr>
                  <a:t>中，得到</a:t>
                </a:r>
                <a:r>
                  <a:rPr lang="en-US" dirty="0">
                    <a:cs typeface="Times New Roman" panose="02020603050405020304" pitchFamily="18" charset="0"/>
                  </a:rPr>
                  <a:t>：</a:t>
                </a:r>
                <a:endParaRPr lang="en-US" dirty="0">
                  <a:latin typeface="Cambria" panose="02040503050406030204" pitchFamily="18" charset="0"/>
                  <a:cs typeface="Times New Roman" panose="020206030504050203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965" t="-263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pic>
        <p:nvPicPr>
          <p:cNvPr id="6" name="Picture 5">
            <a:extLst>
              <a:ext uri="{FF2B5EF4-FFF2-40B4-BE49-F238E27FC236}">
                <a16:creationId xmlns:a16="http://schemas.microsoft.com/office/drawing/2014/main" id="{8CF478C3-C3FE-5E46-9C15-9DFC628570B9}"/>
              </a:ext>
            </a:extLst>
          </p:cNvPr>
          <p:cNvPicPr>
            <a:picLocks noChangeAspect="1"/>
          </p:cNvPicPr>
          <p:nvPr/>
        </p:nvPicPr>
        <p:blipFill>
          <a:blip r:embed="rId6"/>
          <a:stretch>
            <a:fillRect/>
          </a:stretch>
        </p:blipFill>
        <p:spPr>
          <a:xfrm>
            <a:off x="4825001" y="2316822"/>
            <a:ext cx="1905000" cy="457200"/>
          </a:xfrm>
          <a:prstGeom prst="rect">
            <a:avLst/>
          </a:prstGeom>
        </p:spPr>
      </p:pic>
      <p:pic>
        <p:nvPicPr>
          <p:cNvPr id="8" name="Picture 7">
            <a:extLst>
              <a:ext uri="{FF2B5EF4-FFF2-40B4-BE49-F238E27FC236}">
                <a16:creationId xmlns:a16="http://schemas.microsoft.com/office/drawing/2014/main" id="{C7A07AB1-0541-DF44-A497-430E29D4AD9C}"/>
              </a:ext>
            </a:extLst>
          </p:cNvPr>
          <p:cNvPicPr>
            <a:picLocks noChangeAspect="1"/>
          </p:cNvPicPr>
          <p:nvPr/>
        </p:nvPicPr>
        <p:blipFill>
          <a:blip r:embed="rId7"/>
          <a:stretch>
            <a:fillRect/>
          </a:stretch>
        </p:blipFill>
        <p:spPr>
          <a:xfrm>
            <a:off x="2078519" y="4629150"/>
            <a:ext cx="8178800" cy="1727200"/>
          </a:xfrm>
          <a:prstGeom prst="rect">
            <a:avLst/>
          </a:prstGeom>
        </p:spPr>
      </p:pic>
    </p:spTree>
    <p:extLst>
      <p:ext uri="{BB962C8B-B14F-4D97-AF65-F5344CB8AC3E}">
        <p14:creationId xmlns:p14="http://schemas.microsoft.com/office/powerpoint/2010/main" val="5399701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11.5.1* </a:t>
            </a:r>
            <a:r>
              <a:rPr lang="zh-CN" altLang="en-US" b="1" dirty="0"/>
              <a:t>线性支持向量机</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en-US" dirty="0" err="1">
                    <a:cs typeface="Times New Roman" panose="02020603050405020304" pitchFamily="18" charset="0"/>
                  </a:rPr>
                  <a:t>由于最大化</a:t>
                </a:r>
                <a14:m>
                  <m:oMath xmlns:m="http://schemas.openxmlformats.org/officeDocument/2006/math">
                    <m:f>
                      <m:fPr>
                        <m:ctrlPr>
                          <a:rPr lang="en-US" i="1">
                            <a:latin typeface="Cambria Math" panose="02040503050406030204" pitchFamily="18" charset="0"/>
                            <a:cs typeface="Times New Roman" panose="02020603050405020304" pitchFamily="18" charset="0"/>
                          </a:rPr>
                        </m:ctrlPr>
                      </m:fPr>
                      <m:num>
                        <m:r>
                          <a:rPr lang="en-US" i="1">
                            <a:latin typeface="Cambria Math" panose="02040503050406030204" pitchFamily="18" charset="0"/>
                            <a:cs typeface="Times New Roman" panose="02020603050405020304" pitchFamily="18" charset="0"/>
                          </a:rPr>
                          <m:t>1</m:t>
                        </m:r>
                      </m:num>
                      <m:den>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𝒘</m:t>
                        </m:r>
                        <m:r>
                          <a:rPr lang="en-US" i="1">
                            <a:latin typeface="Cambria Math" panose="02040503050406030204" pitchFamily="18" charset="0"/>
                            <a:cs typeface="Times New Roman" panose="02020603050405020304" pitchFamily="18" charset="0"/>
                          </a:rPr>
                          <m:t>∥</m:t>
                        </m:r>
                      </m:den>
                    </m:f>
                  </m:oMath>
                </a14:m>
                <a:r>
                  <a:rPr lang="en-US" dirty="0" err="1">
                    <a:cs typeface="Times New Roman" panose="02020603050405020304" pitchFamily="18" charset="0"/>
                  </a:rPr>
                  <a:t>等价于最小化</a:t>
                </a:r>
                <a14:m>
                  <m:oMath xmlns:m="http://schemas.openxmlformats.org/officeDocument/2006/math">
                    <m:f>
                      <m:fPr>
                        <m:ctrlPr>
                          <a:rPr lang="en-US" i="1">
                            <a:latin typeface="Cambria Math" panose="02040503050406030204" pitchFamily="18" charset="0"/>
                            <a:cs typeface="Times New Roman" panose="02020603050405020304" pitchFamily="18" charset="0"/>
                          </a:rPr>
                        </m:ctrlPr>
                      </m:fPr>
                      <m:num>
                        <m:r>
                          <a:rPr lang="en-US" i="1">
                            <a:latin typeface="Cambria Math" panose="02040503050406030204" pitchFamily="18" charset="0"/>
                            <a:cs typeface="Times New Roman" panose="02020603050405020304" pitchFamily="18" charset="0"/>
                          </a:rPr>
                          <m:t>1</m:t>
                        </m:r>
                      </m:num>
                      <m:den>
                        <m:r>
                          <a:rPr lang="en-US" i="1">
                            <a:latin typeface="Cambria Math" panose="02040503050406030204" pitchFamily="18" charset="0"/>
                            <a:cs typeface="Times New Roman" panose="02020603050405020304" pitchFamily="18" charset="0"/>
                          </a:rPr>
                          <m:t>2</m:t>
                        </m:r>
                      </m:den>
                    </m:f>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𝒘</m:t>
                    </m:r>
                    <m:sSup>
                      <m:sSupPr>
                        <m:ctrlPr>
                          <a:rPr lang="en-US" i="1">
                            <a:latin typeface="Cambria Math" panose="02040503050406030204" pitchFamily="18" charset="0"/>
                            <a:cs typeface="Times New Roman" panose="02020603050405020304" pitchFamily="18" charset="0"/>
                          </a:rPr>
                        </m:ctrlPr>
                      </m:sSupPr>
                      <m:e>
                        <m:r>
                          <a:rPr lang="en-US" i="1">
                            <a:latin typeface="Cambria Math" panose="02040503050406030204" pitchFamily="18" charset="0"/>
                            <a:cs typeface="Times New Roman" panose="02020603050405020304" pitchFamily="18" charset="0"/>
                          </a:rPr>
                          <m:t>‖</m:t>
                        </m:r>
                      </m:e>
                      <m:sup>
                        <m:r>
                          <a:rPr lang="en-US" i="1">
                            <a:latin typeface="Cambria Math" panose="02040503050406030204" pitchFamily="18" charset="0"/>
                            <a:cs typeface="Times New Roman" panose="02020603050405020304" pitchFamily="18" charset="0"/>
                          </a:rPr>
                          <m:t>2</m:t>
                        </m:r>
                      </m:sup>
                    </m:sSup>
                  </m:oMath>
                </a14:m>
                <a:r>
                  <a:rPr lang="en-US" dirty="0">
                    <a:cs typeface="Times New Roman" panose="02020603050405020304" pitchFamily="18" charset="0"/>
                  </a:rPr>
                  <a:t>，</a:t>
                </a:r>
                <a:r>
                  <a:rPr lang="en-US" dirty="0" err="1">
                    <a:cs typeface="Times New Roman" panose="02020603050405020304" pitchFamily="18" charset="0"/>
                  </a:rPr>
                  <a:t>所以上式等价于</a:t>
                </a:r>
                <a:r>
                  <a:rPr lang="en-US" dirty="0">
                    <a:cs typeface="Times New Roman" panose="02020603050405020304" pitchFamily="18" charset="0"/>
                  </a:rPr>
                  <a:t>：</a:t>
                </a:r>
                <a:endParaRPr lang="en-US" dirty="0">
                  <a:latin typeface="Cambria" panose="02040503050406030204" pitchFamily="18" charset="0"/>
                  <a:cs typeface="Times New Roman" panose="020206030504050203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965" t="-146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pic>
        <p:nvPicPr>
          <p:cNvPr id="5" name="Picture 4">
            <a:extLst>
              <a:ext uri="{FF2B5EF4-FFF2-40B4-BE49-F238E27FC236}">
                <a16:creationId xmlns:a16="http://schemas.microsoft.com/office/drawing/2014/main" id="{CD06801B-A52C-A943-9987-1D5C6D69B93B}"/>
              </a:ext>
            </a:extLst>
          </p:cNvPr>
          <p:cNvPicPr>
            <a:picLocks noChangeAspect="1"/>
          </p:cNvPicPr>
          <p:nvPr/>
        </p:nvPicPr>
        <p:blipFill>
          <a:blip r:embed="rId6"/>
          <a:stretch>
            <a:fillRect/>
          </a:stretch>
        </p:blipFill>
        <p:spPr>
          <a:xfrm>
            <a:off x="1612900" y="2777233"/>
            <a:ext cx="8966200" cy="1714500"/>
          </a:xfrm>
          <a:prstGeom prst="rect">
            <a:avLst/>
          </a:prstGeom>
        </p:spPr>
      </p:pic>
    </p:spTree>
    <p:extLst>
      <p:ext uri="{BB962C8B-B14F-4D97-AF65-F5344CB8AC3E}">
        <p14:creationId xmlns:p14="http://schemas.microsoft.com/office/powerpoint/2010/main" val="12403640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11.5.1* </a:t>
            </a:r>
            <a:r>
              <a:rPr lang="zh-CN" altLang="en-US" b="1" dirty="0"/>
              <a:t>线性支持向量机</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上式是一个凸二次规划问题，可以利用拉格朗日法求解出最优解</a:t>
                </a:r>
                <a14:m>
                  <m:oMath xmlns:m="http://schemas.openxmlformats.org/officeDocument/2006/math">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𝒘</m:t>
                        </m:r>
                      </m:e>
                      <m:sup>
                        <m:r>
                          <a:rPr lang="en-US" i="1">
                            <a:latin typeface="Cambria Math" panose="02040503050406030204" pitchFamily="18" charset="0"/>
                            <a:cs typeface="Times New Roman" panose="02020603050405020304" pitchFamily="18" charset="0"/>
                          </a:rPr>
                          <m:t>∗</m:t>
                        </m:r>
                      </m:sup>
                    </m:sSup>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i="1">
                            <a:latin typeface="Cambria Math" panose="02040503050406030204" pitchFamily="18" charset="0"/>
                            <a:cs typeface="Times New Roman" panose="02020603050405020304" pitchFamily="18" charset="0"/>
                          </a:rPr>
                          <m:t>𝑏</m:t>
                        </m:r>
                      </m:e>
                      <m:sup>
                        <m:r>
                          <a:rPr lang="en-US" i="1">
                            <a:latin typeface="Cambria Math" panose="02040503050406030204" pitchFamily="18" charset="0"/>
                            <a:cs typeface="Times New Roman" panose="02020603050405020304" pitchFamily="18" charset="0"/>
                          </a:rPr>
                          <m:t>∗</m:t>
                        </m:r>
                      </m:sup>
                    </m:sSup>
                  </m:oMath>
                </a14:m>
                <a:r>
                  <a:rPr lang="zh-CN" altLang="en-US" dirty="0">
                    <a:latin typeface="Cambria" panose="02040503050406030204" pitchFamily="18" charset="0"/>
                    <a:cs typeface="Times New Roman" panose="02020603050405020304" pitchFamily="18" charset="0"/>
                  </a:rPr>
                  <a:t>。于是得到分类决策函数：</a:t>
                </a:r>
                <a:endParaRPr lang="en-US" dirty="0">
                  <a:latin typeface="Cambria" panose="02040503050406030204" pitchFamily="18" charset="0"/>
                  <a:cs typeface="Times New Roman" panose="02020603050405020304" pitchFamily="18" charset="0"/>
                </a:endParaRP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i="1">
                              <a:latin typeface="Cambria Math" panose="02040503050406030204" pitchFamily="18" charset="0"/>
                              <a:cs typeface="Times New Roman" panose="02020603050405020304" pitchFamily="18" charset="0"/>
                            </a:rPr>
                          </m:ctrlPr>
                        </m:mPr>
                        <m:mr>
                          <m:e>
                            <m:m>
                              <m:mPr>
                                <m:plcHide m:val="on"/>
                                <m:mcs>
                                  <m:mc>
                                    <m:mcPr>
                                      <m:count m:val="2"/>
                                      <m:mcJc m:val="center"/>
                                    </m:mcPr>
                                  </m:mc>
                                </m:mcs>
                                <m:ctrlPr>
                                  <a:rPr lang="en-US" i="1">
                                    <a:latin typeface="Cambria Math" panose="02040503050406030204" pitchFamily="18" charset="0"/>
                                    <a:cs typeface="Times New Roman" panose="02020603050405020304" pitchFamily="18" charset="0"/>
                                  </a:rPr>
                                </m:ctrlPr>
                              </m:mPr>
                              <m:mr>
                                <m:e/>
                                <m:e/>
                              </m:mr>
                              <m:mr>
                                <m:e/>
                                <m:e>
                                  <m:r>
                                    <a:rPr lang="en-US" i="1">
                                      <a:latin typeface="Cambria Math" panose="02040503050406030204" pitchFamily="18" charset="0"/>
                                      <a:cs typeface="Times New Roman" panose="02020603050405020304" pitchFamily="18" charset="0"/>
                                    </a:rPr>
                                    <m:t>𝑦</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𝑓</m:t>
                                  </m:r>
                                  <m:d>
                                    <m:dPr>
                                      <m:ctrlPr>
                                        <a:rPr lang="en-US" i="1">
                                          <a:latin typeface="Cambria Math" panose="02040503050406030204" pitchFamily="18" charset="0"/>
                                          <a:cs typeface="Times New Roman" panose="02020603050405020304" pitchFamily="18" charset="0"/>
                                        </a:rPr>
                                      </m:ctrlPr>
                                    </m:dPr>
                                    <m:e>
                                      <m:r>
                                        <a:rPr lang="en-US" b="1" i="1">
                                          <a:latin typeface="Cambria Math" panose="02040503050406030204" pitchFamily="18" charset="0"/>
                                          <a:cs typeface="Times New Roman" panose="02020603050405020304" pitchFamily="18" charset="0"/>
                                        </a:rPr>
                                        <m:t>𝒙</m:t>
                                      </m:r>
                                    </m:e>
                                  </m:d>
                                  <m:r>
                                    <a:rPr lang="en-US" i="1">
                                      <a:latin typeface="Cambria Math" panose="02040503050406030204" pitchFamily="18" charset="0"/>
                                      <a:cs typeface="Times New Roman" panose="02020603050405020304" pitchFamily="18" charset="0"/>
                                    </a:rPr>
                                    <m:t>=</m:t>
                                  </m:r>
                                  <m:d>
                                    <m:dPr>
                                      <m:ctrlPr>
                                        <a:rPr lang="en-US" i="1">
                                          <a:latin typeface="Cambria Math" panose="02040503050406030204" pitchFamily="18" charset="0"/>
                                          <a:cs typeface="Times New Roman" panose="02020603050405020304" pitchFamily="18" charset="0"/>
                                        </a:rPr>
                                      </m:ctrlPr>
                                    </m:dPr>
                                    <m:e>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𝒘</m:t>
                                          </m:r>
                                        </m:e>
                                        <m:sup>
                                          <m:r>
                                            <a:rPr lang="en-US" i="1">
                                              <a:latin typeface="Cambria Math" panose="02040503050406030204" pitchFamily="18" charset="0"/>
                                              <a:cs typeface="Times New Roman" panose="02020603050405020304" pitchFamily="18" charset="0"/>
                                            </a:rPr>
                                            <m:t>∗</m:t>
                                          </m:r>
                                        </m:sup>
                                      </m:sSup>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i="1">
                                              <a:latin typeface="Cambria Math" panose="02040503050406030204" pitchFamily="18" charset="0"/>
                                              <a:cs typeface="Times New Roman" panose="02020603050405020304" pitchFamily="18" charset="0"/>
                                            </a:rPr>
                                            <m:t>𝑏</m:t>
                                          </m:r>
                                        </m:e>
                                        <m:sup>
                                          <m:r>
                                            <a:rPr lang="en-US" i="1">
                                              <a:latin typeface="Cambria Math" panose="02040503050406030204" pitchFamily="18" charset="0"/>
                                              <a:cs typeface="Times New Roman" panose="02020603050405020304" pitchFamily="18" charset="0"/>
                                            </a:rPr>
                                            <m:t>∗</m:t>
                                          </m:r>
                                        </m:sup>
                                      </m:sSup>
                                    </m:e>
                                  </m:d>
                                  <m:r>
                                    <a:rPr lang="en-US" i="1">
                                      <a:latin typeface="Cambria Math" panose="02040503050406030204" pitchFamily="18" charset="0"/>
                                      <a:cs typeface="Times New Roman" panose="02020603050405020304" pitchFamily="18" charset="0"/>
                                    </a:rPr>
                                    <m:t>    (11.23)</m:t>
                                  </m:r>
                                </m:e>
                              </m:mr>
                            </m:m>
                          </m:e>
                        </m:mr>
                      </m:m>
                    </m:oMath>
                  </m:oMathPara>
                </a14:m>
                <a:endParaRPr lang="en-US" dirty="0">
                  <a:latin typeface="Cambria" panose="02040503050406030204" pitchFamily="18" charset="0"/>
                  <a:cs typeface="Times New Roman" panose="02020603050405020304" pitchFamily="18" charset="0"/>
                </a:endParaRPr>
              </a:p>
              <a:p>
                <a:pPr>
                  <a:spcAft>
                    <a:spcPts val="1000"/>
                  </a:spcAft>
                </a:pPr>
                <a:r>
                  <a:rPr lang="zh-CN" altLang="en-US" dirty="0">
                    <a:latin typeface="Cambria" panose="02040503050406030204" pitchFamily="18" charset="0"/>
                    <a:cs typeface="Times New Roman" panose="02020603050405020304" pitchFamily="18" charset="0"/>
                  </a:rPr>
                  <a:t>关于拉格朗日法请参考李航老师所著</a:t>
                </a:r>
                <a:r>
                  <a:rPr lang="en-US" altLang="zh-CN" dirty="0">
                    <a:latin typeface="Cambria" panose="02040503050406030204" pitchFamily="18" charset="0"/>
                    <a:cs typeface="Times New Roman" panose="02020603050405020304" pitchFamily="18" charset="0"/>
                  </a:rPr>
                  <a:t>《</a:t>
                </a:r>
                <a:r>
                  <a:rPr lang="zh-CN" altLang="en-US" dirty="0">
                    <a:latin typeface="Cambria" panose="02040503050406030204" pitchFamily="18" charset="0"/>
                    <a:cs typeface="Times New Roman" panose="02020603050405020304" pitchFamily="18" charset="0"/>
                  </a:rPr>
                  <a:t>统计学习方法</a:t>
                </a:r>
                <a:r>
                  <a:rPr lang="en-US" altLang="zh-CN" dirty="0">
                    <a:latin typeface="Cambria" panose="02040503050406030204" pitchFamily="18" charset="0"/>
                    <a:cs typeface="Times New Roman" panose="02020603050405020304" pitchFamily="18" charset="0"/>
                  </a:rPr>
                  <a:t>》</a:t>
                </a:r>
                <a:r>
                  <a:rPr lang="zh-CN" altLang="en-US" dirty="0">
                    <a:latin typeface="Cambria" panose="02040503050406030204" pitchFamily="18" charset="0"/>
                    <a:cs typeface="Times New Roman" panose="02020603050405020304" pitchFamily="18" charset="0"/>
                  </a:rPr>
                  <a:t>第</a:t>
                </a:r>
                <a:r>
                  <a:rPr lang="en-US" dirty="0">
                    <a:latin typeface="Cambria" panose="02040503050406030204" pitchFamily="18" charset="0"/>
                    <a:cs typeface="Times New Roman" panose="02020603050405020304" pitchFamily="18" charset="0"/>
                  </a:rPr>
                  <a:t>7</a:t>
                </a:r>
                <a:r>
                  <a:rPr lang="zh-CN" altLang="en-US" dirty="0">
                    <a:latin typeface="Cambria" panose="02040503050406030204" pitchFamily="18" charset="0"/>
                    <a:cs typeface="Times New Roman" panose="02020603050405020304" pitchFamily="18" charset="0"/>
                  </a:rPr>
                  <a:t>章“支持向量机”</a:t>
                </a:r>
                <a:endParaRPr lang="en-US" altLang="zh-CN" dirty="0">
                  <a:latin typeface="Cambria" panose="02040503050406030204" pitchFamily="18" charset="0"/>
                  <a:cs typeface="Times New Roman" panose="02020603050405020304" pitchFamily="18" charset="0"/>
                </a:endParaRPr>
              </a:p>
              <a:p>
                <a:pPr lvl="1">
                  <a:spcAft>
                    <a:spcPts val="1000"/>
                  </a:spcAft>
                </a:pPr>
                <a:r>
                  <a:rPr lang="zh-CN" altLang="en-US" dirty="0">
                    <a:latin typeface="Cambria" panose="02040503050406030204" pitchFamily="18" charset="0"/>
                    <a:cs typeface="Times New Roman" panose="02020603050405020304" pitchFamily="18" charset="0"/>
                  </a:rPr>
                  <a:t>或</a:t>
                </a:r>
                <a:r>
                  <a:rPr lang="en-US" dirty="0">
                    <a:hlinkClick r:id="rId3"/>
                  </a:rPr>
                  <a:t>http://www.hankcs.com/ml/support-vector-machine.html</a:t>
                </a:r>
                <a:endParaRPr lang="en-US" dirty="0">
                  <a:latin typeface="Cambria" panose="020405030504060302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4"/>
                <a:stretch>
                  <a:fillRect l="-965" t="-263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5"/>
              </a:rPr>
              <a:t>《</a:t>
            </a:r>
            <a:r>
              <a:rPr lang="zh-CN" altLang="en-US" dirty="0">
                <a:hlinkClick r:id="rId5"/>
              </a:rPr>
              <a:t>自然语言处理入门</a:t>
            </a:r>
            <a:r>
              <a:rPr lang="en-US" altLang="zh-CN" dirty="0">
                <a:hlinkClick r:id="rId5"/>
              </a:rPr>
              <a:t>》</a:t>
            </a:r>
            <a:endParaRPr lang="en-US" dirty="0"/>
          </a:p>
        </p:txBody>
      </p:sp>
      <p:pic>
        <p:nvPicPr>
          <p:cNvPr id="7" name="Picture 6">
            <a:hlinkClick r:id="rId5"/>
            <a:extLst>
              <a:ext uri="{FF2B5EF4-FFF2-40B4-BE49-F238E27FC236}">
                <a16:creationId xmlns:a16="http://schemas.microsoft.com/office/drawing/2014/main" id="{810BCE41-2D21-2542-BDE7-B865E9839A7D}"/>
              </a:ext>
            </a:extLst>
          </p:cNvPr>
          <p:cNvPicPr>
            <a:picLocks noChangeAspect="1"/>
          </p:cNvPicPr>
          <p:nvPr/>
        </p:nvPicPr>
        <p:blipFill>
          <a:blip r:embed="rId6"/>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16520347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11.5.2 </a:t>
            </a:r>
            <a:r>
              <a:rPr lang="zh-CN" altLang="en-US" b="1" dirty="0"/>
              <a:t>线性支持向量机文本分类器实现</a:t>
            </a:r>
            <a:endParaRPr lang="en-US" b="1"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endParaRPr lang="en-US" dirty="0">
              <a:latin typeface="Cambria" panose="020405030504060302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5" name="Rectangle 4">
            <a:extLst>
              <a:ext uri="{FF2B5EF4-FFF2-40B4-BE49-F238E27FC236}">
                <a16:creationId xmlns:a16="http://schemas.microsoft.com/office/drawing/2014/main" id="{2DEC8424-BD5B-6449-993D-BE8A7A66AACE}"/>
              </a:ext>
            </a:extLst>
          </p:cNvPr>
          <p:cNvSpPr/>
          <p:nvPr/>
        </p:nvSpPr>
        <p:spPr>
          <a:xfrm>
            <a:off x="838199" y="1997839"/>
            <a:ext cx="10515599" cy="2585323"/>
          </a:xfrm>
          <a:prstGeom prst="rect">
            <a:avLst/>
          </a:prstGeom>
        </p:spPr>
        <p:txBody>
          <a:bodyPr wrap="square">
            <a:spAutoFit/>
          </a:bodyPr>
          <a:lstStyle/>
          <a:p>
            <a:pPr latinLnBrk="1">
              <a:spcAft>
                <a:spcPts val="1000"/>
              </a:spcAft>
            </a:pPr>
            <a:r>
              <a:rPr lang="en-US" b="1" dirty="0">
                <a:solidFill>
                  <a:srgbClr val="007020"/>
                </a:solidFill>
                <a:latin typeface="Consolas" panose="020B0609020204030204" pitchFamily="49" charset="0"/>
                <a:ea typeface="SimSun" panose="02010600030101010101" pitchFamily="2" charset="-122"/>
                <a:cs typeface="Times New Roman" panose="02020603050405020304" pitchFamily="18" charset="0"/>
              </a:rPr>
              <a:t>def</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err="1">
                <a:latin typeface="Consolas" panose="020B0609020204030204" pitchFamily="49" charset="0"/>
                <a:ea typeface="SimSun" panose="02010600030101010101" pitchFamily="2" charset="-122"/>
                <a:cs typeface="Times New Roman" panose="02020603050405020304" pitchFamily="18" charset="0"/>
              </a:rPr>
              <a:t>train_or_load_classifier</a:t>
            </a:r>
            <a:r>
              <a:rPr lang="en-US" dirty="0">
                <a:latin typeface="Consolas" panose="020B0609020204030204" pitchFamily="49" charset="0"/>
                <a:ea typeface="SimSun" panose="02010600030101010101" pitchFamily="2" charset="-122"/>
                <a:cs typeface="Times New Roman" panose="02020603050405020304" pitchFamily="18" charset="0"/>
              </a:rPr>
              <a:t>():</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err="1">
                <a:latin typeface="Consolas" panose="020B0609020204030204" pitchFamily="49" charset="0"/>
                <a:ea typeface="SimSun" panose="02010600030101010101" pitchFamily="2" charset="-122"/>
                <a:cs typeface="Times New Roman" panose="02020603050405020304" pitchFamily="18" charset="0"/>
              </a:rPr>
              <a:t>model_path</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a:solidFill>
                  <a:srgbClr val="666666"/>
                </a:solidFill>
                <a:latin typeface="Consolas" panose="020B0609020204030204" pitchFamily="49" charset="0"/>
                <a:ea typeface="SimSun" panose="02010600030101010101" pitchFamily="2" charset="-122"/>
                <a:cs typeface="Times New Roman" panose="02020603050405020304" pitchFamily="18" charset="0"/>
              </a:rPr>
              <a:t>=</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err="1">
                <a:latin typeface="Consolas" panose="020B0609020204030204" pitchFamily="49" charset="0"/>
                <a:ea typeface="SimSun" panose="02010600030101010101" pitchFamily="2" charset="-122"/>
                <a:cs typeface="Times New Roman" panose="02020603050405020304" pitchFamily="18" charset="0"/>
              </a:rPr>
              <a:t>sogou_corpus_path</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a:solidFill>
                  <a:srgbClr val="666666"/>
                </a:solidFill>
                <a:latin typeface="Consolas" panose="020B0609020204030204" pitchFamily="49" charset="0"/>
                <a:ea typeface="SimSun" panose="02010600030101010101" pitchFamily="2" charset="-122"/>
                <a:cs typeface="Times New Roman" panose="02020603050405020304" pitchFamily="18" charset="0"/>
              </a:rPr>
              <a:t>+</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a:solidFill>
                  <a:srgbClr val="4070A0"/>
                </a:solidFill>
                <a:latin typeface="Consolas" panose="020B0609020204030204" pitchFamily="49" charset="0"/>
                <a:ea typeface="SimSun" panose="02010600030101010101" pitchFamily="2" charset="-122"/>
                <a:cs typeface="Times New Roman" panose="02020603050405020304" pitchFamily="18" charset="0"/>
              </a:rPr>
              <a:t>'.</a:t>
            </a:r>
            <a:r>
              <a:rPr lang="en-US" dirty="0" err="1">
                <a:solidFill>
                  <a:srgbClr val="4070A0"/>
                </a:solidFill>
                <a:latin typeface="Consolas" panose="020B0609020204030204" pitchFamily="49" charset="0"/>
                <a:ea typeface="SimSun" panose="02010600030101010101" pitchFamily="2" charset="-122"/>
                <a:cs typeface="Times New Roman" panose="02020603050405020304" pitchFamily="18" charset="0"/>
              </a:rPr>
              <a:t>svm.ser</a:t>
            </a:r>
            <a:r>
              <a:rPr lang="en-US" dirty="0">
                <a:solidFill>
                  <a:srgbClr val="4070A0"/>
                </a:solidFill>
                <a:latin typeface="Consolas" panose="020B0609020204030204" pitchFamily="49" charset="0"/>
                <a:ea typeface="SimSun" panose="02010600030101010101" pitchFamily="2" charset="-122"/>
                <a:cs typeface="Times New Roman" panose="02020603050405020304" pitchFamily="18" charset="0"/>
              </a:rPr>
              <a:t>'</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a:t>
            </a:r>
            <a:r>
              <a:rPr lang="en-US" b="1" dirty="0">
                <a:solidFill>
                  <a:srgbClr val="007020"/>
                </a:solidFill>
                <a:latin typeface="Consolas" panose="020B0609020204030204" pitchFamily="49" charset="0"/>
                <a:ea typeface="SimSun" panose="02010600030101010101" pitchFamily="2" charset="-122"/>
                <a:cs typeface="Times New Roman" panose="02020603050405020304" pitchFamily="18" charset="0"/>
              </a:rPr>
              <a:t>if</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err="1">
                <a:latin typeface="Consolas" panose="020B0609020204030204" pitchFamily="49" charset="0"/>
                <a:ea typeface="SimSun" panose="02010600030101010101" pitchFamily="2" charset="-122"/>
                <a:cs typeface="Times New Roman" panose="02020603050405020304" pitchFamily="18" charset="0"/>
              </a:rPr>
              <a:t>os.path.isfile</a:t>
            </a:r>
            <a:r>
              <a:rPr lang="en-US" dirty="0">
                <a:latin typeface="Consolas" panose="020B0609020204030204" pitchFamily="49" charset="0"/>
                <a:ea typeface="SimSun" panose="02010600030101010101" pitchFamily="2" charset="-122"/>
                <a:cs typeface="Times New Roman" panose="02020603050405020304" pitchFamily="18" charset="0"/>
              </a:rPr>
              <a:t>(</a:t>
            </a:r>
            <a:r>
              <a:rPr lang="en-US" dirty="0" err="1">
                <a:latin typeface="Consolas" panose="020B0609020204030204" pitchFamily="49" charset="0"/>
                <a:ea typeface="SimSun" panose="02010600030101010101" pitchFamily="2" charset="-122"/>
                <a:cs typeface="Times New Roman" panose="02020603050405020304" pitchFamily="18" charset="0"/>
              </a:rPr>
              <a:t>model_path</a:t>
            </a:r>
            <a:r>
              <a:rPr lang="en-US" dirty="0">
                <a:latin typeface="Consolas" panose="020B0609020204030204" pitchFamily="49" charset="0"/>
                <a:ea typeface="SimSun" panose="02010600030101010101" pitchFamily="2" charset="-122"/>
                <a:cs typeface="Times New Roman" panose="02020603050405020304" pitchFamily="18" charset="0"/>
              </a:rPr>
              <a:t>):</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a:t>
            </a:r>
            <a:r>
              <a:rPr lang="en-US" b="1" dirty="0">
                <a:solidFill>
                  <a:srgbClr val="007020"/>
                </a:solidFill>
                <a:latin typeface="Consolas" panose="020B0609020204030204" pitchFamily="49" charset="0"/>
                <a:ea typeface="SimSun" panose="02010600030101010101" pitchFamily="2" charset="-122"/>
                <a:cs typeface="Times New Roman" panose="02020603050405020304" pitchFamily="18" charset="0"/>
              </a:rPr>
              <a:t>return</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err="1">
                <a:latin typeface="Consolas" panose="020B0609020204030204" pitchFamily="49" charset="0"/>
                <a:ea typeface="SimSun" panose="02010600030101010101" pitchFamily="2" charset="-122"/>
                <a:cs typeface="Times New Roman" panose="02020603050405020304" pitchFamily="18" charset="0"/>
              </a:rPr>
              <a:t>LinearSVMClassifier</a:t>
            </a:r>
            <a:r>
              <a:rPr lang="en-US" dirty="0">
                <a:latin typeface="Consolas" panose="020B0609020204030204" pitchFamily="49" charset="0"/>
                <a:ea typeface="SimSun" panose="02010600030101010101" pitchFamily="2" charset="-122"/>
                <a:cs typeface="Times New Roman" panose="02020603050405020304" pitchFamily="18" charset="0"/>
              </a:rPr>
              <a:t>(</a:t>
            </a:r>
            <a:r>
              <a:rPr lang="en-US" dirty="0" err="1">
                <a:latin typeface="Consolas" panose="020B0609020204030204" pitchFamily="49" charset="0"/>
                <a:ea typeface="SimSun" panose="02010600030101010101" pitchFamily="2" charset="-122"/>
                <a:cs typeface="Times New Roman" panose="02020603050405020304" pitchFamily="18" charset="0"/>
              </a:rPr>
              <a:t>IOUtil.readObjectFrom</a:t>
            </a:r>
            <a:r>
              <a:rPr lang="en-US" dirty="0">
                <a:latin typeface="Consolas" panose="020B0609020204030204" pitchFamily="49" charset="0"/>
                <a:ea typeface="SimSun" panose="02010600030101010101" pitchFamily="2" charset="-122"/>
                <a:cs typeface="Times New Roman" panose="02020603050405020304" pitchFamily="18" charset="0"/>
              </a:rPr>
              <a:t>(</a:t>
            </a:r>
            <a:r>
              <a:rPr lang="en-US" dirty="0" err="1">
                <a:latin typeface="Consolas" panose="020B0609020204030204" pitchFamily="49" charset="0"/>
                <a:ea typeface="SimSun" panose="02010600030101010101" pitchFamily="2" charset="-122"/>
                <a:cs typeface="Times New Roman" panose="02020603050405020304" pitchFamily="18" charset="0"/>
              </a:rPr>
              <a:t>model_path</a:t>
            </a:r>
            <a:r>
              <a:rPr lang="en-US" dirty="0">
                <a:latin typeface="Consolas" panose="020B0609020204030204" pitchFamily="49" charset="0"/>
                <a:ea typeface="SimSun" panose="02010600030101010101" pitchFamily="2" charset="-122"/>
                <a:cs typeface="Times New Roman" panose="02020603050405020304" pitchFamily="18" charset="0"/>
              </a:rPr>
              <a:t>))</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classifier </a:t>
            </a:r>
            <a:r>
              <a:rPr lang="en-US" dirty="0">
                <a:solidFill>
                  <a:srgbClr val="666666"/>
                </a:solidFill>
                <a:latin typeface="Consolas" panose="020B0609020204030204" pitchFamily="49" charset="0"/>
                <a:ea typeface="SimSun" panose="02010600030101010101" pitchFamily="2" charset="-122"/>
                <a:cs typeface="Times New Roman" panose="02020603050405020304" pitchFamily="18" charset="0"/>
              </a:rPr>
              <a:t>=</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err="1">
                <a:latin typeface="Consolas" panose="020B0609020204030204" pitchFamily="49" charset="0"/>
                <a:ea typeface="SimSun" panose="02010600030101010101" pitchFamily="2" charset="-122"/>
                <a:cs typeface="Times New Roman" panose="02020603050405020304" pitchFamily="18" charset="0"/>
              </a:rPr>
              <a:t>LinearSVMClassifier</a:t>
            </a:r>
            <a:r>
              <a:rPr lang="en-US" dirty="0">
                <a:latin typeface="Consolas" panose="020B0609020204030204" pitchFamily="49" charset="0"/>
                <a:ea typeface="SimSun" panose="02010600030101010101" pitchFamily="2" charset="-122"/>
                <a:cs typeface="Times New Roman" panose="02020603050405020304" pitchFamily="18" charset="0"/>
              </a:rPr>
              <a:t>()</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err="1">
                <a:latin typeface="Consolas" panose="020B0609020204030204" pitchFamily="49" charset="0"/>
                <a:ea typeface="SimSun" panose="02010600030101010101" pitchFamily="2" charset="-122"/>
                <a:cs typeface="Times New Roman" panose="02020603050405020304" pitchFamily="18" charset="0"/>
              </a:rPr>
              <a:t>classifier.train</a:t>
            </a:r>
            <a:r>
              <a:rPr lang="en-US" dirty="0">
                <a:latin typeface="Consolas" panose="020B0609020204030204" pitchFamily="49" charset="0"/>
                <a:ea typeface="SimSun" panose="02010600030101010101" pitchFamily="2" charset="-122"/>
                <a:cs typeface="Times New Roman" panose="02020603050405020304" pitchFamily="18" charset="0"/>
              </a:rPr>
              <a:t>(</a:t>
            </a:r>
            <a:r>
              <a:rPr lang="en-US" dirty="0" err="1">
                <a:latin typeface="Consolas" panose="020B0609020204030204" pitchFamily="49" charset="0"/>
                <a:ea typeface="SimSun" panose="02010600030101010101" pitchFamily="2" charset="-122"/>
                <a:cs typeface="Times New Roman" panose="02020603050405020304" pitchFamily="18" charset="0"/>
              </a:rPr>
              <a:t>sogou_corpus_path</a:t>
            </a:r>
            <a:r>
              <a:rPr lang="en-US" dirty="0">
                <a:latin typeface="Consolas" panose="020B0609020204030204" pitchFamily="49" charset="0"/>
                <a:ea typeface="SimSun" panose="02010600030101010101" pitchFamily="2" charset="-122"/>
                <a:cs typeface="Times New Roman" panose="02020603050405020304" pitchFamily="18" charset="0"/>
              </a:rPr>
              <a:t>)</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model </a:t>
            </a:r>
            <a:r>
              <a:rPr lang="en-US" dirty="0">
                <a:solidFill>
                  <a:srgbClr val="666666"/>
                </a:solidFill>
                <a:latin typeface="Consolas" panose="020B0609020204030204" pitchFamily="49" charset="0"/>
                <a:ea typeface="SimSun" panose="02010600030101010101" pitchFamily="2" charset="-122"/>
                <a:cs typeface="Times New Roman" panose="02020603050405020304" pitchFamily="18" charset="0"/>
              </a:rPr>
              <a:t>=</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err="1">
                <a:latin typeface="Consolas" panose="020B0609020204030204" pitchFamily="49" charset="0"/>
                <a:ea typeface="SimSun" panose="02010600030101010101" pitchFamily="2" charset="-122"/>
                <a:cs typeface="Times New Roman" panose="02020603050405020304" pitchFamily="18" charset="0"/>
              </a:rPr>
              <a:t>classifier.getModel</a:t>
            </a:r>
            <a:r>
              <a:rPr lang="en-US" dirty="0">
                <a:latin typeface="Consolas" panose="020B0609020204030204" pitchFamily="49" charset="0"/>
                <a:ea typeface="SimSun" panose="02010600030101010101" pitchFamily="2" charset="-122"/>
                <a:cs typeface="Times New Roman" panose="02020603050405020304" pitchFamily="18" charset="0"/>
              </a:rPr>
              <a:t>()</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err="1">
                <a:latin typeface="Consolas" panose="020B0609020204030204" pitchFamily="49" charset="0"/>
                <a:ea typeface="SimSun" panose="02010600030101010101" pitchFamily="2" charset="-122"/>
                <a:cs typeface="Times New Roman" panose="02020603050405020304" pitchFamily="18" charset="0"/>
              </a:rPr>
              <a:t>IOUtil.saveObjectTo</a:t>
            </a:r>
            <a:r>
              <a:rPr lang="en-US" dirty="0">
                <a:latin typeface="Consolas" panose="020B0609020204030204" pitchFamily="49" charset="0"/>
                <a:ea typeface="SimSun" panose="02010600030101010101" pitchFamily="2" charset="-122"/>
                <a:cs typeface="Times New Roman" panose="02020603050405020304" pitchFamily="18" charset="0"/>
              </a:rPr>
              <a:t>(model, </a:t>
            </a:r>
            <a:r>
              <a:rPr lang="en-US" dirty="0" err="1">
                <a:latin typeface="Consolas" panose="020B0609020204030204" pitchFamily="49" charset="0"/>
                <a:ea typeface="SimSun" panose="02010600030101010101" pitchFamily="2" charset="-122"/>
                <a:cs typeface="Times New Roman" panose="02020603050405020304" pitchFamily="18" charset="0"/>
              </a:rPr>
              <a:t>model_path</a:t>
            </a:r>
            <a:r>
              <a:rPr lang="en-US" dirty="0">
                <a:latin typeface="Consolas" panose="020B0609020204030204" pitchFamily="49" charset="0"/>
                <a:ea typeface="SimSun" panose="02010600030101010101" pitchFamily="2" charset="-122"/>
                <a:cs typeface="Times New Roman" panose="02020603050405020304" pitchFamily="18" charset="0"/>
              </a:rPr>
              <a:t>)</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a:t>
            </a:r>
            <a:r>
              <a:rPr lang="en-US" b="1" dirty="0">
                <a:solidFill>
                  <a:srgbClr val="007020"/>
                </a:solidFill>
                <a:latin typeface="Consolas" panose="020B0609020204030204" pitchFamily="49" charset="0"/>
                <a:ea typeface="SimSun" panose="02010600030101010101" pitchFamily="2" charset="-122"/>
                <a:cs typeface="Times New Roman" panose="02020603050405020304" pitchFamily="18" charset="0"/>
              </a:rPr>
              <a:t>return</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err="1">
                <a:latin typeface="Consolas" panose="020B0609020204030204" pitchFamily="49" charset="0"/>
                <a:ea typeface="SimSun" panose="02010600030101010101" pitchFamily="2" charset="-122"/>
                <a:cs typeface="Times New Roman" panose="02020603050405020304" pitchFamily="18" charset="0"/>
              </a:rPr>
              <a:t>LinearSVMClassifier</a:t>
            </a:r>
            <a:r>
              <a:rPr lang="en-US" dirty="0">
                <a:latin typeface="Consolas" panose="020B0609020204030204" pitchFamily="49" charset="0"/>
                <a:ea typeface="SimSun" panose="02010600030101010101" pitchFamily="2" charset="-122"/>
                <a:cs typeface="Times New Roman" panose="02020603050405020304" pitchFamily="18" charset="0"/>
              </a:rPr>
              <a:t>(model)</a:t>
            </a:r>
          </a:p>
        </p:txBody>
      </p:sp>
    </p:spTree>
    <p:extLst>
      <p:ext uri="{BB962C8B-B14F-4D97-AF65-F5344CB8AC3E}">
        <p14:creationId xmlns:p14="http://schemas.microsoft.com/office/powerpoint/2010/main" val="2094792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11.6 </a:t>
            </a:r>
            <a:r>
              <a:rPr lang="zh-CN" altLang="en-US" b="1" dirty="0"/>
              <a:t>标准化评测</a:t>
            </a:r>
            <a:endParaRPr lang="en-US" b="1"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marL="342900" lvl="0" indent="-342900">
              <a:spcAft>
                <a:spcPts val="1000"/>
              </a:spcAft>
            </a:pPr>
            <a:r>
              <a:rPr lang="zh-CN" altLang="en-US" dirty="0"/>
              <a:t>本节介绍文本分类任务的准确率评测指标，并且对两种分类器与两种分词器的搭配进行评估</a:t>
            </a:r>
            <a:endParaRPr lang="en-US" dirty="0">
              <a:latin typeface="Cambria" panose="020405030504060302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2613605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11.6.1 </a:t>
            </a:r>
            <a:r>
              <a:rPr lang="zh-CN" altLang="en-US" b="1" dirty="0"/>
              <a:t>评测指标</a:t>
            </a:r>
            <a:r>
              <a:rPr lang="en-US" b="1" i="1" dirty="0"/>
              <a:t>P</a:t>
            </a:r>
            <a:r>
              <a:rPr lang="zh-CN" altLang="en-US" b="1" dirty="0"/>
              <a:t>、</a:t>
            </a:r>
            <a:r>
              <a:rPr lang="en-US" b="1" i="1" dirty="0"/>
              <a:t>R</a:t>
            </a:r>
            <a:r>
              <a:rPr lang="zh-CN" altLang="en-US" b="1" dirty="0"/>
              <a:t>、</a:t>
            </a:r>
            <a:r>
              <a:rPr lang="en-US" b="1" i="1" dirty="0"/>
              <a:t>F</a:t>
            </a:r>
            <a:r>
              <a:rPr lang="en-US" b="1" baseline="-25000" dirty="0"/>
              <a:t>1</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en-US" dirty="0" err="1">
                    <a:cs typeface="Times New Roman" panose="02020603050405020304" pitchFamily="18" charset="0"/>
                  </a:rPr>
                  <a:t>精确率</a:t>
                </a:r>
                <a14:m>
                  <m:oMath xmlns:m="http://schemas.openxmlformats.org/officeDocument/2006/math">
                    <m:r>
                      <a:rPr lang="en-US" i="1">
                        <a:latin typeface="Cambria Math" panose="02040503050406030204" pitchFamily="18" charset="0"/>
                        <a:cs typeface="Times New Roman" panose="02020603050405020304" pitchFamily="18" charset="0"/>
                      </a:rPr>
                      <m:t>𝑃</m:t>
                    </m:r>
                  </m:oMath>
                </a14:m>
                <a:r>
                  <a:rPr lang="en-US" dirty="0">
                    <a:cs typeface="Times New Roman" panose="02020603050405020304" pitchFamily="18" charset="0"/>
                  </a:rPr>
                  <a:t>、</a:t>
                </a:r>
                <a:r>
                  <a:rPr lang="en-US" dirty="0" err="1">
                    <a:cs typeface="Times New Roman" panose="02020603050405020304" pitchFamily="18" charset="0"/>
                  </a:rPr>
                  <a:t>召回率</a:t>
                </a:r>
                <a14:m>
                  <m:oMath xmlns:m="http://schemas.openxmlformats.org/officeDocument/2006/math">
                    <m:r>
                      <a:rPr lang="en-US" i="1">
                        <a:latin typeface="Cambria Math" panose="02040503050406030204" pitchFamily="18" charset="0"/>
                        <a:cs typeface="Times New Roman" panose="02020603050405020304" pitchFamily="18" charset="0"/>
                      </a:rPr>
                      <m:t>𝑅</m:t>
                    </m:r>
                  </m:oMath>
                </a14:m>
                <a:r>
                  <a:rPr lang="en-US" dirty="0" err="1">
                    <a:cs typeface="Times New Roman" panose="02020603050405020304" pitchFamily="18" charset="0"/>
                  </a:rPr>
                  <a:t>和</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m:t>
                        </m:r>
                      </m:e>
                      <m:sub>
                        <m:r>
                          <a:rPr lang="en-US" i="1">
                            <a:latin typeface="Cambria Math" panose="02040503050406030204" pitchFamily="18" charset="0"/>
                            <a:cs typeface="Times New Roman" panose="02020603050405020304" pitchFamily="18" charset="0"/>
                          </a:rPr>
                          <m:t>1</m:t>
                        </m:r>
                      </m:sub>
                    </m:sSub>
                  </m:oMath>
                </a14:m>
                <a:r>
                  <a:rPr lang="en-US" dirty="0" err="1">
                    <a:cs typeface="Times New Roman" panose="02020603050405020304" pitchFamily="18" charset="0"/>
                  </a:rPr>
                  <a:t>值的定义如下</a:t>
                </a:r>
                <a:r>
                  <a:rPr lang="en-US" dirty="0">
                    <a:cs typeface="Times New Roman" panose="02020603050405020304" pitchFamily="18" charset="0"/>
                  </a:rPr>
                  <a:t>：</a:t>
                </a:r>
                <a:endParaRPr lang="en-US" dirty="0">
                  <a:latin typeface="Cambria" panose="02040503050406030204" pitchFamily="18" charset="0"/>
                  <a:cs typeface="Times New Roman" panose="02020603050405020304" pitchFamily="18" charset="0"/>
                </a:endParaRP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i="1">
                              <a:latin typeface="Cambria Math" panose="02040503050406030204" pitchFamily="18" charset="0"/>
                              <a:cs typeface="Times New Roman" panose="02020603050405020304" pitchFamily="18" charset="0"/>
                            </a:rPr>
                          </m:ctrlPr>
                        </m:mPr>
                        <m:mr>
                          <m:e>
                            <m:m>
                              <m:mPr>
                                <m:plcHide m:val="on"/>
                                <m:mcs>
                                  <m:mc>
                                    <m:mcPr>
                                      <m:count m:val="2"/>
                                      <m:mcJc m:val="center"/>
                                    </m:mcPr>
                                  </m:mc>
                                </m:mcs>
                                <m:ctrlPr>
                                  <a:rPr lang="en-US" i="1">
                                    <a:latin typeface="Cambria Math" panose="02040503050406030204" pitchFamily="18" charset="0"/>
                                    <a:cs typeface="Times New Roman" panose="02020603050405020304" pitchFamily="18" charset="0"/>
                                  </a:rPr>
                                </m:ctrlPr>
                              </m:mPr>
                              <m:mr>
                                <m:e>
                                  <m:r>
                                    <a:rPr lang="en-US" i="1">
                                      <a:latin typeface="Cambria Math" panose="02040503050406030204" pitchFamily="18" charset="0"/>
                                      <a:cs typeface="Times New Roman" panose="02020603050405020304" pitchFamily="18" charset="0"/>
                                    </a:rPr>
                                    <m:t>𝑃</m:t>
                                  </m:r>
                                </m:e>
                                <m:e>
                                  <m:r>
                                    <a:rPr lang="en-US" i="1">
                                      <a:latin typeface="Cambria Math" panose="02040503050406030204" pitchFamily="18" charset="0"/>
                                      <a:cs typeface="Times New Roman" panose="02020603050405020304" pitchFamily="18" charset="0"/>
                                    </a:rPr>
                                    <m:t>=</m:t>
                                  </m:r>
                                  <m:f>
                                    <m:fPr>
                                      <m:ctrlPr>
                                        <a:rPr lang="en-US" i="1">
                                          <a:latin typeface="Cambria Math" panose="02040503050406030204" pitchFamily="18" charset="0"/>
                                          <a:cs typeface="Times New Roman" panose="02020603050405020304" pitchFamily="18" charset="0"/>
                                        </a:rPr>
                                      </m:ctrlPr>
                                    </m:fPr>
                                    <m:num>
                                      <m:r>
                                        <m:rPr>
                                          <m:sty m:val="p"/>
                                        </m:rPr>
                                        <a:rPr lang="en-US">
                                          <a:latin typeface="Cambria Math" panose="02040503050406030204" pitchFamily="18" charset="0"/>
                                          <a:cs typeface="Times New Roman" panose="02020603050405020304" pitchFamily="18" charset="0"/>
                                        </a:rPr>
                                        <m:t>TP</m:t>
                                      </m:r>
                                    </m:num>
                                    <m:den>
                                      <m:r>
                                        <m:rPr>
                                          <m:sty m:val="p"/>
                                        </m:rPr>
                                        <a:rPr lang="en-US">
                                          <a:latin typeface="Cambria Math" panose="02040503050406030204" pitchFamily="18" charset="0"/>
                                          <a:cs typeface="Times New Roman" panose="02020603050405020304" pitchFamily="18" charset="0"/>
                                        </a:rPr>
                                        <m:t>TP</m:t>
                                      </m:r>
                                      <m:r>
                                        <a:rPr lang="en-US" i="1">
                                          <a:latin typeface="Cambria Math" panose="02040503050406030204" pitchFamily="18" charset="0"/>
                                          <a:cs typeface="Times New Roman" panose="02020603050405020304" pitchFamily="18" charset="0"/>
                                        </a:rPr>
                                        <m:t>+</m:t>
                                      </m:r>
                                      <m:r>
                                        <m:rPr>
                                          <m:sty m:val="p"/>
                                        </m:rPr>
                                        <a:rPr lang="en-US">
                                          <a:latin typeface="Cambria Math" panose="02040503050406030204" pitchFamily="18" charset="0"/>
                                          <a:cs typeface="Times New Roman" panose="02020603050405020304" pitchFamily="18" charset="0"/>
                                        </a:rPr>
                                        <m:t>FP</m:t>
                                      </m:r>
                                    </m:den>
                                  </m:f>
                                </m:e>
                              </m:mr>
                              <m:mr>
                                <m:e>
                                  <m:r>
                                    <a:rPr lang="en-US" i="1">
                                      <a:latin typeface="Cambria Math" panose="02040503050406030204" pitchFamily="18" charset="0"/>
                                      <a:cs typeface="Times New Roman" panose="02020603050405020304" pitchFamily="18" charset="0"/>
                                    </a:rPr>
                                    <m:t>𝑅</m:t>
                                  </m:r>
                                </m:e>
                                <m:e>
                                  <m:r>
                                    <a:rPr lang="en-US" i="1">
                                      <a:latin typeface="Cambria Math" panose="02040503050406030204" pitchFamily="18" charset="0"/>
                                      <a:cs typeface="Times New Roman" panose="02020603050405020304" pitchFamily="18" charset="0"/>
                                    </a:rPr>
                                    <m:t>=</m:t>
                                  </m:r>
                                  <m:f>
                                    <m:fPr>
                                      <m:ctrlPr>
                                        <a:rPr lang="en-US" i="1">
                                          <a:latin typeface="Cambria Math" panose="02040503050406030204" pitchFamily="18" charset="0"/>
                                          <a:cs typeface="Times New Roman" panose="02020603050405020304" pitchFamily="18" charset="0"/>
                                        </a:rPr>
                                      </m:ctrlPr>
                                    </m:fPr>
                                    <m:num>
                                      <m:r>
                                        <m:rPr>
                                          <m:sty m:val="p"/>
                                        </m:rPr>
                                        <a:rPr lang="en-US">
                                          <a:latin typeface="Cambria Math" panose="02040503050406030204" pitchFamily="18" charset="0"/>
                                          <a:cs typeface="Times New Roman" panose="02020603050405020304" pitchFamily="18" charset="0"/>
                                        </a:rPr>
                                        <m:t>TP</m:t>
                                      </m:r>
                                    </m:num>
                                    <m:den>
                                      <m:r>
                                        <m:rPr>
                                          <m:sty m:val="p"/>
                                        </m:rPr>
                                        <a:rPr lang="en-US">
                                          <a:latin typeface="Cambria Math" panose="02040503050406030204" pitchFamily="18" charset="0"/>
                                          <a:cs typeface="Times New Roman" panose="02020603050405020304" pitchFamily="18" charset="0"/>
                                        </a:rPr>
                                        <m:t>TP</m:t>
                                      </m:r>
                                      <m:r>
                                        <a:rPr lang="en-US" i="1">
                                          <a:latin typeface="Cambria Math" panose="02040503050406030204" pitchFamily="18" charset="0"/>
                                          <a:cs typeface="Times New Roman" panose="02020603050405020304" pitchFamily="18" charset="0"/>
                                        </a:rPr>
                                        <m:t>+</m:t>
                                      </m:r>
                                      <m:r>
                                        <m:rPr>
                                          <m:sty m:val="p"/>
                                        </m:rPr>
                                        <a:rPr lang="en-US">
                                          <a:latin typeface="Cambria Math" panose="02040503050406030204" pitchFamily="18" charset="0"/>
                                          <a:cs typeface="Times New Roman" panose="02020603050405020304" pitchFamily="18" charset="0"/>
                                        </a:rPr>
                                        <m:t>FN</m:t>
                                      </m:r>
                                    </m:den>
                                  </m:f>
                                </m:e>
                              </m:mr>
                              <m:m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m:t>
                                      </m:r>
                                    </m:e>
                                    <m:sub>
                                      <m:r>
                                        <a:rPr lang="en-US" i="1">
                                          <a:latin typeface="Cambria Math" panose="02040503050406030204" pitchFamily="18" charset="0"/>
                                          <a:cs typeface="Times New Roman" panose="02020603050405020304" pitchFamily="18" charset="0"/>
                                        </a:rPr>
                                        <m:t>1</m:t>
                                      </m:r>
                                    </m:sub>
                                  </m:sSub>
                                </m:e>
                                <m:e>
                                  <m:r>
                                    <a:rPr lang="en-US" i="1">
                                      <a:latin typeface="Cambria Math" panose="02040503050406030204" pitchFamily="18" charset="0"/>
                                      <a:cs typeface="Times New Roman" panose="02020603050405020304" pitchFamily="18" charset="0"/>
                                    </a:rPr>
                                    <m:t>=</m:t>
                                  </m:r>
                                  <m:f>
                                    <m:fPr>
                                      <m:ctrlPr>
                                        <a:rPr lang="en-US" i="1">
                                          <a:latin typeface="Cambria Math" panose="02040503050406030204" pitchFamily="18" charset="0"/>
                                          <a:cs typeface="Times New Roman" panose="02020603050405020304" pitchFamily="18" charset="0"/>
                                        </a:rPr>
                                      </m:ctrlPr>
                                    </m:fPr>
                                    <m:num>
                                      <m:r>
                                        <a:rPr lang="en-US" i="1">
                                          <a:latin typeface="Cambria Math" panose="02040503050406030204" pitchFamily="18" charset="0"/>
                                          <a:cs typeface="Times New Roman" panose="02020603050405020304" pitchFamily="18" charset="0"/>
                                        </a:rPr>
                                        <m:t>2×</m:t>
                                      </m:r>
                                      <m:r>
                                        <a:rPr lang="en-US" i="1">
                                          <a:latin typeface="Cambria Math" panose="02040503050406030204" pitchFamily="18" charset="0"/>
                                          <a:cs typeface="Times New Roman" panose="02020603050405020304" pitchFamily="18" charset="0"/>
                                        </a:rPr>
                                        <m:t>𝑃</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𝑅</m:t>
                                      </m:r>
                                    </m:num>
                                    <m:den>
                                      <m:r>
                                        <a:rPr lang="en-US" i="1">
                                          <a:latin typeface="Cambria Math" panose="02040503050406030204" pitchFamily="18" charset="0"/>
                                          <a:cs typeface="Times New Roman" panose="02020603050405020304" pitchFamily="18" charset="0"/>
                                        </a:rPr>
                                        <m:t>𝑃</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𝑅</m:t>
                                      </m:r>
                                    </m:den>
                                  </m:f>
                                </m:e>
                              </m:mr>
                            </m:m>
                          </m:e>
                        </m:mr>
                      </m:m>
                      <m:r>
                        <a:rPr lang="en-US" i="1">
                          <a:latin typeface="Cambria Math" panose="02040503050406030204" pitchFamily="18" charset="0"/>
                          <a:cs typeface="Times New Roman" panose="02020603050405020304" pitchFamily="18" charset="0"/>
                        </a:rPr>
                        <m:t>      (11.24)</m:t>
                      </m:r>
                    </m:oMath>
                  </m:oMathPara>
                </a14:m>
                <a:endParaRPr lang="en-US" dirty="0">
                  <a:latin typeface="Cambria" panose="020405030504060302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965" t="-321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20751311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11.6.1 </a:t>
            </a:r>
            <a:r>
              <a:rPr lang="zh-CN" altLang="en-US" b="1" dirty="0"/>
              <a:t>评测指标</a:t>
            </a:r>
            <a:r>
              <a:rPr lang="en-US" b="1" i="1" dirty="0"/>
              <a:t>P</a:t>
            </a:r>
            <a:r>
              <a:rPr lang="zh-CN" altLang="en-US" b="1" dirty="0"/>
              <a:t>、</a:t>
            </a:r>
            <a:r>
              <a:rPr lang="en-US" b="1" i="1" dirty="0"/>
              <a:t>R</a:t>
            </a:r>
            <a:r>
              <a:rPr lang="zh-CN" altLang="en-US" b="1" dirty="0"/>
              <a:t>、</a:t>
            </a:r>
            <a:r>
              <a:rPr lang="en-US" b="1" i="1" dirty="0"/>
              <a:t>F</a:t>
            </a:r>
            <a:r>
              <a:rPr lang="en-US" b="1" baseline="-25000" dirty="0"/>
              <a:t>1</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这些指标在文档级别进行微平均（</a:t>
                </a:r>
                <a:r>
                  <a:rPr lang="en-US" dirty="0">
                    <a:latin typeface="Cambria" panose="02040503050406030204" pitchFamily="18" charset="0"/>
                    <a:cs typeface="Times New Roman" panose="02020603050405020304" pitchFamily="18" charset="0"/>
                  </a:rPr>
                  <a:t>micro-average</a:t>
                </a:r>
                <a:r>
                  <a:rPr lang="zh-CN" altLang="en-US" dirty="0">
                    <a:latin typeface="Cambria" panose="02040503050406030204" pitchFamily="18" charset="0"/>
                    <a:cs typeface="Times New Roman" panose="02020603050405020304" pitchFamily="18" charset="0"/>
                  </a:rPr>
                  <a:t>）：</a:t>
                </a:r>
                <a:endParaRPr lang="en-US" dirty="0">
                  <a:latin typeface="Cambria" panose="02040503050406030204" pitchFamily="18" charset="0"/>
                  <a:cs typeface="Times New Roman" panose="02020603050405020304" pitchFamily="18" charset="0"/>
                </a:endParaRP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i="1">
                              <a:latin typeface="Cambria Math" panose="02040503050406030204" pitchFamily="18" charset="0"/>
                              <a:cs typeface="Times New Roman" panose="02020603050405020304" pitchFamily="18" charset="0"/>
                            </a:rPr>
                          </m:ctrlPr>
                        </m:mPr>
                        <m:mr>
                          <m:e>
                            <m:m>
                              <m:mPr>
                                <m:plcHide m:val="on"/>
                                <m:mcs>
                                  <m:mc>
                                    <m:mcPr>
                                      <m:count m:val="2"/>
                                      <m:mcJc m:val="center"/>
                                    </m:mcPr>
                                  </m:mc>
                                </m:mcs>
                                <m:ctrlPr>
                                  <a:rPr lang="en-US" i="1">
                                    <a:latin typeface="Cambria Math" panose="02040503050406030204" pitchFamily="18" charset="0"/>
                                    <a:cs typeface="Times New Roman" panose="02020603050405020304" pitchFamily="18" charset="0"/>
                                  </a:rPr>
                                </m:ctrlPr>
                              </m:mPr>
                              <m:mr>
                                <m:e>
                                  <m:bar>
                                    <m:barPr>
                                      <m:pos m:val="top"/>
                                      <m:ctrlPr>
                                        <a:rPr lang="en-US" i="1">
                                          <a:latin typeface="Cambria Math" panose="02040503050406030204" pitchFamily="18" charset="0"/>
                                          <a:cs typeface="Times New Roman" panose="02020603050405020304" pitchFamily="18" charset="0"/>
                                        </a:rPr>
                                      </m:ctrlPr>
                                    </m:barPr>
                                    <m:e>
                                      <m:r>
                                        <a:rPr lang="en-US" i="1">
                                          <a:latin typeface="Cambria Math" panose="02040503050406030204" pitchFamily="18" charset="0"/>
                                          <a:cs typeface="Times New Roman" panose="02020603050405020304" pitchFamily="18" charset="0"/>
                                        </a:rPr>
                                        <m:t>𝑃</m:t>
                                      </m:r>
                                    </m:e>
                                  </m:bar>
                                </m:e>
                                <m:e>
                                  <m:r>
                                    <a:rPr lang="en-US" i="1">
                                      <a:latin typeface="Cambria Math" panose="02040503050406030204" pitchFamily="18" charset="0"/>
                                      <a:cs typeface="Times New Roman" panose="02020603050405020304" pitchFamily="18" charset="0"/>
                                    </a:rPr>
                                    <m:t>=</m:t>
                                  </m:r>
                                  <m:f>
                                    <m:fPr>
                                      <m:ctrlPr>
                                        <a:rPr lang="en-US" i="1">
                                          <a:latin typeface="Cambria Math" panose="02040503050406030204" pitchFamily="18" charset="0"/>
                                          <a:cs typeface="Times New Roman" panose="02020603050405020304" pitchFamily="18" charset="0"/>
                                        </a:rPr>
                                      </m:ctrlPr>
                                    </m:fPr>
                                    <m:num>
                                      <m:nary>
                                        <m:naryPr>
                                          <m:chr m:val="∑"/>
                                          <m:limLoc m:val="undOvr"/>
                                          <m:grow m:val="on"/>
                                          <m:supHide m:val="on"/>
                                          <m:ctrlPr>
                                            <a:rPr lang="en-US" i="1">
                                              <a:latin typeface="Cambria Math" panose="02040503050406030204" pitchFamily="18" charset="0"/>
                                              <a:cs typeface="Times New Roman" panose="02020603050405020304" pitchFamily="18" charset="0"/>
                                            </a:rPr>
                                          </m:ctrlPr>
                                        </m:naryPr>
                                        <m: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𝑖</m:t>
                                              </m:r>
                                            </m:sub>
                                          </m:sSub>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𝐶</m:t>
                                          </m:r>
                                        </m:sub>
                                        <m:sup/>
                                        <m:e>
                                          <m:r>
                                            <m:rPr>
                                              <m:sty m:val="p"/>
                                            </m:rPr>
                                            <a:rPr lang="en-US">
                                              <a:latin typeface="Cambria Math" panose="02040503050406030204" pitchFamily="18" charset="0"/>
                                              <a:cs typeface="Times New Roman" panose="02020603050405020304" pitchFamily="18" charset="0"/>
                                            </a:rPr>
                                            <m:t>TP</m:t>
                                          </m:r>
                                        </m:e>
                                      </m:nary>
                                    </m:num>
                                    <m:den>
                                      <m:nary>
                                        <m:naryPr>
                                          <m:chr m:val="∑"/>
                                          <m:limLoc m:val="undOvr"/>
                                          <m:grow m:val="on"/>
                                          <m:supHide m:val="on"/>
                                          <m:ctrlPr>
                                            <a:rPr lang="en-US" i="1">
                                              <a:latin typeface="Cambria Math" panose="02040503050406030204" pitchFamily="18" charset="0"/>
                                              <a:cs typeface="Times New Roman" panose="02020603050405020304" pitchFamily="18" charset="0"/>
                                            </a:rPr>
                                          </m:ctrlPr>
                                        </m:naryPr>
                                        <m: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𝑖</m:t>
                                              </m:r>
                                            </m:sub>
                                          </m:sSub>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𝐶</m:t>
                                          </m:r>
                                        </m:sub>
                                        <m:sup/>
                                        <m:e>
                                          <m:r>
                                            <m:rPr>
                                              <m:sty m:val="p"/>
                                            </m:rPr>
                                            <a:rPr lang="en-US">
                                              <a:latin typeface="Cambria Math" panose="02040503050406030204" pitchFamily="18" charset="0"/>
                                              <a:cs typeface="Times New Roman" panose="02020603050405020304" pitchFamily="18" charset="0"/>
                                            </a:rPr>
                                            <m:t>TP</m:t>
                                          </m:r>
                                        </m:e>
                                      </m:nary>
                                      <m:r>
                                        <a:rPr lang="en-US" i="1">
                                          <a:latin typeface="Cambria Math" panose="02040503050406030204" pitchFamily="18" charset="0"/>
                                          <a:cs typeface="Times New Roman" panose="02020603050405020304" pitchFamily="18" charset="0"/>
                                        </a:rPr>
                                        <m:t>+</m:t>
                                      </m:r>
                                      <m:nary>
                                        <m:naryPr>
                                          <m:chr m:val="∑"/>
                                          <m:limLoc m:val="undOvr"/>
                                          <m:grow m:val="on"/>
                                          <m:supHide m:val="on"/>
                                          <m:ctrlPr>
                                            <a:rPr lang="en-US" i="1">
                                              <a:latin typeface="Cambria Math" panose="02040503050406030204" pitchFamily="18" charset="0"/>
                                              <a:cs typeface="Times New Roman" panose="02020603050405020304" pitchFamily="18" charset="0"/>
                                            </a:rPr>
                                          </m:ctrlPr>
                                        </m:naryPr>
                                        <m: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𝑖</m:t>
                                              </m:r>
                                            </m:sub>
                                          </m:sSub>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𝐶</m:t>
                                          </m:r>
                                        </m:sub>
                                        <m:sup/>
                                        <m:e>
                                          <m:r>
                                            <m:rPr>
                                              <m:sty m:val="p"/>
                                            </m:rPr>
                                            <a:rPr lang="en-US">
                                              <a:latin typeface="Cambria Math" panose="02040503050406030204" pitchFamily="18" charset="0"/>
                                              <a:cs typeface="Times New Roman" panose="02020603050405020304" pitchFamily="18" charset="0"/>
                                            </a:rPr>
                                            <m:t>FP</m:t>
                                          </m:r>
                                        </m:e>
                                      </m:nary>
                                    </m:den>
                                  </m:f>
                                </m:e>
                              </m:mr>
                              <m:mr>
                                <m:e>
                                  <m:bar>
                                    <m:barPr>
                                      <m:pos m:val="top"/>
                                      <m:ctrlPr>
                                        <a:rPr lang="en-US" i="1">
                                          <a:latin typeface="Cambria Math" panose="02040503050406030204" pitchFamily="18" charset="0"/>
                                          <a:cs typeface="Times New Roman" panose="02020603050405020304" pitchFamily="18" charset="0"/>
                                        </a:rPr>
                                      </m:ctrlPr>
                                    </m:barPr>
                                    <m:e>
                                      <m:r>
                                        <a:rPr lang="en-US" i="1">
                                          <a:latin typeface="Cambria Math" panose="02040503050406030204" pitchFamily="18" charset="0"/>
                                          <a:cs typeface="Times New Roman" panose="02020603050405020304" pitchFamily="18" charset="0"/>
                                        </a:rPr>
                                        <m:t>𝑅</m:t>
                                      </m:r>
                                    </m:e>
                                  </m:bar>
                                </m:e>
                                <m:e>
                                  <m:r>
                                    <a:rPr lang="en-US" i="1">
                                      <a:latin typeface="Cambria Math" panose="02040503050406030204" pitchFamily="18" charset="0"/>
                                      <a:cs typeface="Times New Roman" panose="02020603050405020304" pitchFamily="18" charset="0"/>
                                    </a:rPr>
                                    <m:t>=</m:t>
                                  </m:r>
                                  <m:f>
                                    <m:fPr>
                                      <m:ctrlPr>
                                        <a:rPr lang="en-US" i="1">
                                          <a:latin typeface="Cambria Math" panose="02040503050406030204" pitchFamily="18" charset="0"/>
                                          <a:cs typeface="Times New Roman" panose="02020603050405020304" pitchFamily="18" charset="0"/>
                                        </a:rPr>
                                      </m:ctrlPr>
                                    </m:fPr>
                                    <m:num>
                                      <m:nary>
                                        <m:naryPr>
                                          <m:chr m:val="∑"/>
                                          <m:limLoc m:val="undOvr"/>
                                          <m:grow m:val="on"/>
                                          <m:supHide m:val="on"/>
                                          <m:ctrlPr>
                                            <a:rPr lang="en-US" i="1">
                                              <a:latin typeface="Cambria Math" panose="02040503050406030204" pitchFamily="18" charset="0"/>
                                              <a:cs typeface="Times New Roman" panose="02020603050405020304" pitchFamily="18" charset="0"/>
                                            </a:rPr>
                                          </m:ctrlPr>
                                        </m:naryPr>
                                        <m: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𝑖</m:t>
                                              </m:r>
                                            </m:sub>
                                          </m:sSub>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𝐶</m:t>
                                          </m:r>
                                        </m:sub>
                                        <m:sup/>
                                        <m:e>
                                          <m:r>
                                            <m:rPr>
                                              <m:sty m:val="p"/>
                                            </m:rPr>
                                            <a:rPr lang="en-US">
                                              <a:latin typeface="Cambria Math" panose="02040503050406030204" pitchFamily="18" charset="0"/>
                                              <a:cs typeface="Times New Roman" panose="02020603050405020304" pitchFamily="18" charset="0"/>
                                            </a:rPr>
                                            <m:t>TP</m:t>
                                          </m:r>
                                        </m:e>
                                      </m:nary>
                                    </m:num>
                                    <m:den>
                                      <m:nary>
                                        <m:naryPr>
                                          <m:chr m:val="∑"/>
                                          <m:limLoc m:val="undOvr"/>
                                          <m:grow m:val="on"/>
                                          <m:supHide m:val="on"/>
                                          <m:ctrlPr>
                                            <a:rPr lang="en-US" i="1">
                                              <a:latin typeface="Cambria Math" panose="02040503050406030204" pitchFamily="18" charset="0"/>
                                              <a:cs typeface="Times New Roman" panose="02020603050405020304" pitchFamily="18" charset="0"/>
                                            </a:rPr>
                                          </m:ctrlPr>
                                        </m:naryPr>
                                        <m: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𝑖</m:t>
                                              </m:r>
                                            </m:sub>
                                          </m:sSub>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𝐶</m:t>
                                          </m:r>
                                        </m:sub>
                                        <m:sup/>
                                        <m:e>
                                          <m:r>
                                            <m:rPr>
                                              <m:sty m:val="p"/>
                                            </m:rPr>
                                            <a:rPr lang="en-US">
                                              <a:latin typeface="Cambria Math" panose="02040503050406030204" pitchFamily="18" charset="0"/>
                                              <a:cs typeface="Times New Roman" panose="02020603050405020304" pitchFamily="18" charset="0"/>
                                            </a:rPr>
                                            <m:t>TP</m:t>
                                          </m:r>
                                        </m:e>
                                      </m:nary>
                                      <m:r>
                                        <a:rPr lang="en-US" i="1">
                                          <a:latin typeface="Cambria Math" panose="02040503050406030204" pitchFamily="18" charset="0"/>
                                          <a:cs typeface="Times New Roman" panose="02020603050405020304" pitchFamily="18" charset="0"/>
                                        </a:rPr>
                                        <m:t>+</m:t>
                                      </m:r>
                                      <m:nary>
                                        <m:naryPr>
                                          <m:chr m:val="∑"/>
                                          <m:limLoc m:val="undOvr"/>
                                          <m:grow m:val="on"/>
                                          <m:supHide m:val="on"/>
                                          <m:ctrlPr>
                                            <a:rPr lang="en-US" i="1">
                                              <a:latin typeface="Cambria Math" panose="02040503050406030204" pitchFamily="18" charset="0"/>
                                              <a:cs typeface="Times New Roman" panose="02020603050405020304" pitchFamily="18" charset="0"/>
                                            </a:rPr>
                                          </m:ctrlPr>
                                        </m:naryPr>
                                        <m: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𝑖</m:t>
                                              </m:r>
                                            </m:sub>
                                          </m:sSub>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𝐶</m:t>
                                          </m:r>
                                        </m:sub>
                                        <m:sup/>
                                        <m:e>
                                          <m:r>
                                            <m:rPr>
                                              <m:sty m:val="p"/>
                                            </m:rPr>
                                            <a:rPr lang="en-US">
                                              <a:latin typeface="Cambria Math" panose="02040503050406030204" pitchFamily="18" charset="0"/>
                                              <a:cs typeface="Times New Roman" panose="02020603050405020304" pitchFamily="18" charset="0"/>
                                            </a:rPr>
                                            <m:t>FN</m:t>
                                          </m:r>
                                        </m:e>
                                      </m:nary>
                                    </m:den>
                                  </m:f>
                                </m:e>
                              </m:mr>
                              <m:mr>
                                <m:e>
                                  <m:bar>
                                    <m:barPr>
                                      <m:pos m:val="top"/>
                                      <m:ctrlPr>
                                        <a:rPr lang="en-US" i="1">
                                          <a:latin typeface="Cambria Math" panose="02040503050406030204" pitchFamily="18" charset="0"/>
                                          <a:cs typeface="Times New Roman" panose="02020603050405020304" pitchFamily="18" charset="0"/>
                                        </a:rPr>
                                      </m:ctrlPr>
                                    </m:barP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m:t>
                                          </m:r>
                                        </m:e>
                                        <m:sub>
                                          <m:r>
                                            <a:rPr lang="en-US" i="1">
                                              <a:latin typeface="Cambria Math" panose="02040503050406030204" pitchFamily="18" charset="0"/>
                                              <a:cs typeface="Times New Roman" panose="02020603050405020304" pitchFamily="18" charset="0"/>
                                            </a:rPr>
                                            <m:t>1</m:t>
                                          </m:r>
                                        </m:sub>
                                      </m:sSub>
                                    </m:e>
                                  </m:bar>
                                </m:e>
                                <m:e>
                                  <m:r>
                                    <a:rPr lang="en-US" i="1">
                                      <a:latin typeface="Cambria Math" panose="02040503050406030204" pitchFamily="18" charset="0"/>
                                      <a:cs typeface="Times New Roman" panose="02020603050405020304" pitchFamily="18" charset="0"/>
                                    </a:rPr>
                                    <m:t>=</m:t>
                                  </m:r>
                                  <m:f>
                                    <m:fPr>
                                      <m:ctrlPr>
                                        <a:rPr lang="en-US" i="1">
                                          <a:latin typeface="Cambria Math" panose="02040503050406030204" pitchFamily="18" charset="0"/>
                                          <a:cs typeface="Times New Roman" panose="02020603050405020304" pitchFamily="18" charset="0"/>
                                        </a:rPr>
                                      </m:ctrlPr>
                                    </m:fPr>
                                    <m:num>
                                      <m:r>
                                        <a:rPr lang="en-US" i="1">
                                          <a:latin typeface="Cambria Math" panose="02040503050406030204" pitchFamily="18" charset="0"/>
                                          <a:cs typeface="Times New Roman" panose="02020603050405020304" pitchFamily="18" charset="0"/>
                                        </a:rPr>
                                        <m:t>2×</m:t>
                                      </m:r>
                                      <m:bar>
                                        <m:barPr>
                                          <m:pos m:val="top"/>
                                          <m:ctrlPr>
                                            <a:rPr lang="en-US" i="1">
                                              <a:latin typeface="Cambria Math" panose="02040503050406030204" pitchFamily="18" charset="0"/>
                                              <a:cs typeface="Times New Roman" panose="02020603050405020304" pitchFamily="18" charset="0"/>
                                            </a:rPr>
                                          </m:ctrlPr>
                                        </m:barPr>
                                        <m:e>
                                          <m:r>
                                            <a:rPr lang="en-US" i="1">
                                              <a:latin typeface="Cambria Math" panose="02040503050406030204" pitchFamily="18" charset="0"/>
                                              <a:cs typeface="Times New Roman" panose="02020603050405020304" pitchFamily="18" charset="0"/>
                                            </a:rPr>
                                            <m:t>𝑃</m:t>
                                          </m:r>
                                        </m:e>
                                      </m:bar>
                                      <m:r>
                                        <a:rPr lang="en-US" i="1">
                                          <a:latin typeface="Cambria Math" panose="02040503050406030204" pitchFamily="18" charset="0"/>
                                          <a:cs typeface="Times New Roman" panose="02020603050405020304" pitchFamily="18" charset="0"/>
                                        </a:rPr>
                                        <m:t>×</m:t>
                                      </m:r>
                                      <m:bar>
                                        <m:barPr>
                                          <m:pos m:val="top"/>
                                          <m:ctrlPr>
                                            <a:rPr lang="en-US" i="1">
                                              <a:latin typeface="Cambria Math" panose="02040503050406030204" pitchFamily="18" charset="0"/>
                                              <a:cs typeface="Times New Roman" panose="02020603050405020304" pitchFamily="18" charset="0"/>
                                            </a:rPr>
                                          </m:ctrlPr>
                                        </m:barPr>
                                        <m:e>
                                          <m:r>
                                            <a:rPr lang="en-US" i="1">
                                              <a:latin typeface="Cambria Math" panose="02040503050406030204" pitchFamily="18" charset="0"/>
                                              <a:cs typeface="Times New Roman" panose="02020603050405020304" pitchFamily="18" charset="0"/>
                                            </a:rPr>
                                            <m:t>𝑅</m:t>
                                          </m:r>
                                        </m:e>
                                      </m:bar>
                                    </m:num>
                                    <m:den>
                                      <m:bar>
                                        <m:barPr>
                                          <m:pos m:val="top"/>
                                          <m:ctrlPr>
                                            <a:rPr lang="en-US" i="1">
                                              <a:latin typeface="Cambria Math" panose="02040503050406030204" pitchFamily="18" charset="0"/>
                                              <a:cs typeface="Times New Roman" panose="02020603050405020304" pitchFamily="18" charset="0"/>
                                            </a:rPr>
                                          </m:ctrlPr>
                                        </m:barPr>
                                        <m:e>
                                          <m:r>
                                            <a:rPr lang="en-US" i="1">
                                              <a:latin typeface="Cambria Math" panose="02040503050406030204" pitchFamily="18" charset="0"/>
                                              <a:cs typeface="Times New Roman" panose="02020603050405020304" pitchFamily="18" charset="0"/>
                                            </a:rPr>
                                            <m:t>𝑃</m:t>
                                          </m:r>
                                        </m:e>
                                      </m:bar>
                                      <m:r>
                                        <a:rPr lang="en-US" i="1">
                                          <a:latin typeface="Cambria Math" panose="02040503050406030204" pitchFamily="18" charset="0"/>
                                          <a:cs typeface="Times New Roman" panose="02020603050405020304" pitchFamily="18" charset="0"/>
                                        </a:rPr>
                                        <m:t>+</m:t>
                                      </m:r>
                                      <m:bar>
                                        <m:barPr>
                                          <m:pos m:val="top"/>
                                          <m:ctrlPr>
                                            <a:rPr lang="en-US" i="1">
                                              <a:latin typeface="Cambria Math" panose="02040503050406030204" pitchFamily="18" charset="0"/>
                                              <a:cs typeface="Times New Roman" panose="02020603050405020304" pitchFamily="18" charset="0"/>
                                            </a:rPr>
                                          </m:ctrlPr>
                                        </m:barPr>
                                        <m:e>
                                          <m:r>
                                            <a:rPr lang="en-US" i="1">
                                              <a:latin typeface="Cambria Math" panose="02040503050406030204" pitchFamily="18" charset="0"/>
                                              <a:cs typeface="Times New Roman" panose="02020603050405020304" pitchFamily="18" charset="0"/>
                                            </a:rPr>
                                            <m:t>𝑅</m:t>
                                          </m:r>
                                        </m:e>
                                      </m:bar>
                                    </m:den>
                                  </m:f>
                                </m:e>
                              </m:mr>
                            </m:m>
                          </m:e>
                        </m:mr>
                      </m:m>
                      <m:r>
                        <a:rPr lang="en-US" i="1">
                          <a:latin typeface="Cambria Math" panose="02040503050406030204" pitchFamily="18" charset="0"/>
                          <a:cs typeface="Times New Roman" panose="02020603050405020304" pitchFamily="18" charset="0"/>
                        </a:rPr>
                        <m:t>      (11.25)</m:t>
                      </m:r>
                    </m:oMath>
                  </m:oMathPara>
                </a14:m>
                <a:endParaRPr lang="en-US" dirty="0">
                  <a:latin typeface="Cambria" panose="02040503050406030204" pitchFamily="18" charset="0"/>
                  <a:cs typeface="Times New Roman" panose="02020603050405020304" pitchFamily="18" charset="0"/>
                </a:endParaRPr>
              </a:p>
              <a:p>
                <a:pPr>
                  <a:spcBef>
                    <a:spcPts val="900"/>
                  </a:spcBef>
                  <a:spcAft>
                    <a:spcPts val="900"/>
                  </a:spcAft>
                </a:pPr>
                <a:r>
                  <a:rPr lang="zh-CN" altLang="en-US" dirty="0">
                    <a:latin typeface="Cambria" panose="02040503050406030204" pitchFamily="18" charset="0"/>
                    <a:cs typeface="Times New Roman" panose="02020603050405020304" pitchFamily="18" charset="0"/>
                  </a:rPr>
                  <a:t>其中，</a:t>
                </a:r>
                <a14:m>
                  <m:oMath xmlns:m="http://schemas.openxmlformats.org/officeDocument/2006/math">
                    <m:r>
                      <a:rPr lang="en-US" i="1">
                        <a:latin typeface="Cambria Math" panose="02040503050406030204" pitchFamily="18" charset="0"/>
                        <a:cs typeface="Times New Roman" panose="02020603050405020304" pitchFamily="18" charset="0"/>
                      </a:rPr>
                      <m:t>𝐶</m:t>
                    </m:r>
                    <m:r>
                      <a:rPr lang="en-US" i="1">
                        <a:latin typeface="Cambria Math" panose="02040503050406030204" pitchFamily="18" charset="0"/>
                        <a:cs typeface="Times New Roman" panose="020206030504050203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1</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2</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𝐾</m:t>
                            </m:r>
                          </m:sub>
                        </m:sSub>
                      </m:e>
                    </m:d>
                  </m:oMath>
                </a14:m>
                <a:endParaRPr lang="en-US" dirty="0">
                  <a:latin typeface="Cambria" panose="020405030504060302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965" t="-10234"/>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38934090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11.6.2 </a:t>
            </a:r>
            <a:r>
              <a:rPr lang="zh-CN" altLang="en-US" b="1" dirty="0"/>
              <a:t>试验结果</a:t>
            </a:r>
            <a:endParaRPr lang="en-US" b="1" dirty="0"/>
          </a:p>
        </p:txBody>
      </p:sp>
      <mc:AlternateContent xmlns:mc="http://schemas.openxmlformats.org/markup-compatibility/2006" xmlns:a14="http://schemas.microsoft.com/office/drawing/2010/main">
        <mc:Choice Requires="a14">
          <p:graphicFrame>
            <p:nvGraphicFramePr>
              <p:cNvPr id="6" name="Content Placeholder 5">
                <a:extLst>
                  <a:ext uri="{FF2B5EF4-FFF2-40B4-BE49-F238E27FC236}">
                    <a16:creationId xmlns:a16="http://schemas.microsoft.com/office/drawing/2014/main" id="{D8A9EC55-E30D-6145-B368-1412F4E96A74}"/>
                  </a:ext>
                </a:extLst>
              </p:cNvPr>
              <p:cNvGraphicFramePr>
                <a:graphicFrameLocks noGrp="1"/>
              </p:cNvGraphicFramePr>
              <p:nvPr>
                <p:ph idx="1"/>
                <p:extLst>
                  <p:ext uri="{D42A27DB-BD31-4B8C-83A1-F6EECF244321}">
                    <p14:modId xmlns:p14="http://schemas.microsoft.com/office/powerpoint/2010/main" val="3947396959"/>
                  </p:ext>
                </p:extLst>
              </p:nvPr>
            </p:nvGraphicFramePr>
            <p:xfrm>
              <a:off x="1990859" y="2931033"/>
              <a:ext cx="8210281" cy="2768600"/>
            </p:xfrm>
            <a:graphic>
              <a:graphicData uri="http://schemas.openxmlformats.org/drawingml/2006/table">
                <a:tbl>
                  <a:tblPr firstRow="1" firstCol="1" lastRow="1" lastCol="1"/>
                  <a:tblGrid>
                    <a:gridCol w="3484169">
                      <a:extLst>
                        <a:ext uri="{9D8B030D-6E8A-4147-A177-3AD203B41FA5}">
                          <a16:colId xmlns:a16="http://schemas.microsoft.com/office/drawing/2014/main" val="1234410508"/>
                        </a:ext>
                      </a:extLst>
                    </a:gridCol>
                    <a:gridCol w="791110">
                      <a:extLst>
                        <a:ext uri="{9D8B030D-6E8A-4147-A177-3AD203B41FA5}">
                          <a16:colId xmlns:a16="http://schemas.microsoft.com/office/drawing/2014/main" val="377666674"/>
                        </a:ext>
                      </a:extLst>
                    </a:gridCol>
                    <a:gridCol w="650890">
                      <a:extLst>
                        <a:ext uri="{9D8B030D-6E8A-4147-A177-3AD203B41FA5}">
                          <a16:colId xmlns:a16="http://schemas.microsoft.com/office/drawing/2014/main" val="1815287533"/>
                        </a:ext>
                      </a:extLst>
                    </a:gridCol>
                    <a:gridCol w="1642056">
                      <a:extLst>
                        <a:ext uri="{9D8B030D-6E8A-4147-A177-3AD203B41FA5}">
                          <a16:colId xmlns:a16="http://schemas.microsoft.com/office/drawing/2014/main" val="913827964"/>
                        </a:ext>
                      </a:extLst>
                    </a:gridCol>
                    <a:gridCol w="1642056">
                      <a:extLst>
                        <a:ext uri="{9D8B030D-6E8A-4147-A177-3AD203B41FA5}">
                          <a16:colId xmlns:a16="http://schemas.microsoft.com/office/drawing/2014/main" val="3880281842"/>
                        </a:ext>
                      </a:extLst>
                    </a:gridCol>
                  </a:tblGrid>
                  <a:tr h="0">
                    <a:tc>
                      <a:txBody>
                        <a:bodyPr/>
                        <a:lstStyle/>
                        <a:p>
                          <a:pPr algn="ctr">
                            <a:spcBef>
                              <a:spcPts val="180"/>
                            </a:spcBef>
                            <a:spcAft>
                              <a:spcPts val="180"/>
                            </a:spcAft>
                          </a:pPr>
                          <a:r>
                            <a:rPr lang="en-US" sz="2000" dirty="0" err="1">
                              <a:effectLst/>
                              <a:latin typeface="Cambria" panose="02040503050406030204" pitchFamily="18" charset="0"/>
                              <a:ea typeface="SimSun" panose="02010600030101010101" pitchFamily="2" charset="-122"/>
                              <a:cs typeface="Times New Roman" panose="02020603050405020304" pitchFamily="18" charset="0"/>
                            </a:rPr>
                            <a:t>Classifier+Tokenizer</a:t>
                          </a:r>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r>
                            <a:rPr lang="en-US" sz="2000" i="1" dirty="0">
                              <a:effectLst/>
                              <a:latin typeface="Cambria" panose="02040503050406030204" pitchFamily="18" charset="0"/>
                              <a:ea typeface="SimSun" panose="02010600030101010101" pitchFamily="2" charset="-122"/>
                              <a:cs typeface="Times New Roman" panose="02020603050405020304" pitchFamily="18" charset="0"/>
                            </a:rPr>
                            <a:t>P</a:t>
                          </a:r>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r>
                            <a:rPr lang="en-US" sz="2000" i="1">
                              <a:effectLst/>
                              <a:latin typeface="Cambria" panose="02040503050406030204" pitchFamily="18" charset="0"/>
                              <a:ea typeface="SimSun" panose="02010600030101010101" pitchFamily="2" charset="-122"/>
                              <a:cs typeface="Times New Roman" panose="02020603050405020304" pitchFamily="18" charset="0"/>
                            </a:rPr>
                            <a:t>R</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𝐹</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oMath>
                            </m:oMathPara>
                          </a14:m>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文档</a:t>
                          </a:r>
                          <a:r>
                            <a:rPr lang="en-US" sz="2000">
                              <a:effectLst/>
                              <a:latin typeface="Cambria" panose="02040503050406030204" pitchFamily="18" charset="0"/>
                              <a:ea typeface="SimSun" panose="02010600030101010101" pitchFamily="2" charset="-122"/>
                              <a:cs typeface="Times New Roman" panose="02020603050405020304" pitchFamily="18" charset="0"/>
                            </a:rPr>
                            <a:t>/</a:t>
                          </a:r>
                          <a:r>
                            <a:rPr lang="en-US" sz="2000">
                              <a:effectLst/>
                              <a:latin typeface="SimSun" panose="02010600030101010101" pitchFamily="2" charset="-122"/>
                              <a:ea typeface="SimSun" panose="02010600030101010101" pitchFamily="2" charset="-122"/>
                              <a:cs typeface="Times New Roman" panose="02020603050405020304" pitchFamily="18" charset="0"/>
                            </a:rPr>
                            <a:t>秒</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262814"/>
                      </a:ext>
                    </a:extLst>
                  </a:tr>
                  <a:tr h="0">
                    <a:tc>
                      <a:txBody>
                        <a:bodyPr/>
                        <a:lstStyle/>
                        <a:p>
                          <a:pPr algn="ct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NaiveBayesClassifier </a:t>
                          </a:r>
                          <a:r>
                            <a:rPr lang="en-US" sz="2000">
                              <a:effectLst/>
                              <a:latin typeface="Cambria" panose="02040503050406030204" pitchFamily="18" charset="0"/>
                              <a:ea typeface="SimSun" panose="02010600030101010101" pitchFamily="2" charset="-122"/>
                              <a:cs typeface="Times New Roman" panose="02020603050405020304" pitchFamily="18" charset="0"/>
                            </a:rPr>
                            <a:t>+ </a:t>
                          </a:r>
                          <a:r>
                            <a:rPr lang="en-US" sz="2000">
                              <a:effectLst/>
                              <a:latin typeface="Consolas" panose="020B0609020204030204" pitchFamily="49" charset="0"/>
                              <a:ea typeface="SimSun" panose="02010600030101010101" pitchFamily="2" charset="-122"/>
                              <a:cs typeface="Times New Roman" panose="02020603050405020304" pitchFamily="18" charset="0"/>
                            </a:rPr>
                            <a:t>HanLPTokenizer</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96.16</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96.00</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96.08</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6 172</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43722746"/>
                      </a:ext>
                    </a:extLst>
                  </a:tr>
                  <a:tr h="0">
                    <a:tc>
                      <a:txBody>
                        <a:bodyPr/>
                        <a:lstStyle/>
                        <a:p>
                          <a:pPr algn="ct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NaiveBayesClassifier </a:t>
                          </a:r>
                          <a:r>
                            <a:rPr lang="en-US" sz="2000">
                              <a:effectLst/>
                              <a:latin typeface="Cambria" panose="02040503050406030204" pitchFamily="18" charset="0"/>
                              <a:ea typeface="SimSun" panose="02010600030101010101" pitchFamily="2" charset="-122"/>
                              <a:cs typeface="Times New Roman" panose="02020603050405020304" pitchFamily="18" charset="0"/>
                            </a:rPr>
                            <a:t>+ </a:t>
                          </a:r>
                          <a:r>
                            <a:rPr lang="en-US" sz="2000">
                              <a:effectLst/>
                              <a:latin typeface="Consolas" panose="020B0609020204030204" pitchFamily="49" charset="0"/>
                              <a:ea typeface="SimSun" panose="02010600030101010101" pitchFamily="2" charset="-122"/>
                              <a:cs typeface="Times New Roman" panose="02020603050405020304" pitchFamily="18" charset="0"/>
                            </a:rPr>
                            <a:t>BigramTokenizer</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96.36</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96.20</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96.28</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3 378</a:t>
                          </a:r>
                        </a:p>
                      </a:txBody>
                      <a:tcPr marL="68580" marR="68580" marT="0" marB="0">
                        <a:lnL>
                          <a:noFill/>
                        </a:lnL>
                        <a:lnR>
                          <a:noFill/>
                        </a:lnR>
                        <a:lnT>
                          <a:noFill/>
                        </a:lnT>
                        <a:lnB>
                          <a:noFill/>
                        </a:lnB>
                      </a:tcPr>
                    </a:tc>
                    <a:extLst>
                      <a:ext uri="{0D108BD9-81ED-4DB2-BD59-A6C34878D82A}">
                        <a16:rowId xmlns:a16="http://schemas.microsoft.com/office/drawing/2014/main" val="1341128799"/>
                      </a:ext>
                    </a:extLst>
                  </a:tr>
                  <a:tr h="0">
                    <a:tc>
                      <a:txBody>
                        <a:bodyPr/>
                        <a:lstStyle/>
                        <a:p>
                          <a:pPr algn="ct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LinearSVMClassifier </a:t>
                          </a:r>
                          <a:r>
                            <a:rPr lang="en-US" sz="2000">
                              <a:effectLst/>
                              <a:latin typeface="Cambria" panose="02040503050406030204" pitchFamily="18" charset="0"/>
                              <a:ea typeface="SimSun" panose="02010600030101010101" pitchFamily="2" charset="-122"/>
                              <a:cs typeface="Times New Roman" panose="02020603050405020304" pitchFamily="18" charset="0"/>
                            </a:rPr>
                            <a:t>+ </a:t>
                          </a:r>
                          <a:r>
                            <a:rPr lang="en-US" sz="2000">
                              <a:effectLst/>
                              <a:latin typeface="Consolas" panose="020B0609020204030204" pitchFamily="49" charset="0"/>
                              <a:ea typeface="SimSun" panose="02010600030101010101" pitchFamily="2" charset="-122"/>
                              <a:cs typeface="Times New Roman" panose="02020603050405020304" pitchFamily="18" charset="0"/>
                            </a:rPr>
                            <a:t>HanLPTokenizer</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97.24</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97.20</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97.22</a:t>
                          </a:r>
                        </a:p>
                      </a:txBody>
                      <a:tcPr marL="68580" marR="68580" marT="0" marB="0">
                        <a:lnL>
                          <a:noFill/>
                        </a:lnL>
                        <a:lnR>
                          <a:noFill/>
                        </a:lnR>
                        <a:lnT>
                          <a:noFill/>
                        </a:lnT>
                        <a:lnB>
                          <a:noFill/>
                        </a:lnB>
                      </a:tcPr>
                    </a:tc>
                    <a:tc>
                      <a:txBody>
                        <a:bodyPr/>
                        <a:lstStyle/>
                        <a:p>
                          <a:pPr algn="ctr">
                            <a:spcBef>
                              <a:spcPts val="180"/>
                            </a:spcBef>
                            <a:spcAft>
                              <a:spcPts val="180"/>
                            </a:spcAft>
                          </a:pPr>
                          <a:r>
                            <a:rPr lang="en-US" sz="2000" b="1">
                              <a:effectLst/>
                              <a:latin typeface="Cambria" panose="02040503050406030204" pitchFamily="18" charset="0"/>
                              <a:ea typeface="SimSun" panose="02010600030101010101" pitchFamily="2" charset="-122"/>
                              <a:cs typeface="Times New Roman" panose="02020603050405020304" pitchFamily="18" charset="0"/>
                            </a:rPr>
                            <a:t>27 777</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4243181961"/>
                      </a:ext>
                    </a:extLst>
                  </a:tr>
                  <a:tr h="0">
                    <a:tc>
                      <a:txBody>
                        <a:bodyPr/>
                        <a:lstStyle/>
                        <a:p>
                          <a:pPr algn="ct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LinearSVMClassifier </a:t>
                          </a:r>
                          <a:r>
                            <a:rPr lang="en-US" sz="2000">
                              <a:effectLst/>
                              <a:latin typeface="Cambria" panose="02040503050406030204" pitchFamily="18" charset="0"/>
                              <a:ea typeface="SimSun" panose="02010600030101010101" pitchFamily="2" charset="-122"/>
                              <a:cs typeface="Times New Roman" panose="02020603050405020304" pitchFamily="18" charset="0"/>
                            </a:rPr>
                            <a:t>+ </a:t>
                          </a:r>
                          <a:r>
                            <a:rPr lang="en-US" sz="2000">
                              <a:effectLst/>
                              <a:latin typeface="Consolas" panose="020B0609020204030204" pitchFamily="49" charset="0"/>
                              <a:ea typeface="SimSun" panose="02010600030101010101" pitchFamily="2" charset="-122"/>
                              <a:cs typeface="Times New Roman" panose="02020603050405020304" pitchFamily="18" charset="0"/>
                            </a:rPr>
                            <a:t>BigramTokenizer</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97.83</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97.80</a:t>
                          </a:r>
                        </a:p>
                      </a:txBody>
                      <a:tcPr marL="68580" marR="68580" marT="0" marB="0">
                        <a:lnL>
                          <a:noFill/>
                        </a:lnL>
                        <a:lnR>
                          <a:noFill/>
                        </a:lnR>
                        <a:lnT>
                          <a:noFill/>
                        </a:lnT>
                        <a:lnB>
                          <a:noFill/>
                        </a:lnB>
                      </a:tcPr>
                    </a:tc>
                    <a:tc>
                      <a:txBody>
                        <a:bodyPr/>
                        <a:lstStyle/>
                        <a:p>
                          <a:pPr algn="ctr">
                            <a:spcBef>
                              <a:spcPts val="180"/>
                            </a:spcBef>
                            <a:spcAft>
                              <a:spcPts val="180"/>
                            </a:spcAft>
                          </a:pPr>
                          <a:r>
                            <a:rPr lang="en-US" sz="2000" b="1">
                              <a:effectLst/>
                              <a:latin typeface="Cambria" panose="02040503050406030204" pitchFamily="18" charset="0"/>
                              <a:ea typeface="SimSun" panose="02010600030101010101" pitchFamily="2" charset="-122"/>
                              <a:cs typeface="Times New Roman" panose="02020603050405020304" pitchFamily="18" charset="0"/>
                            </a:rPr>
                            <a:t>97.81</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dirty="0">
                              <a:effectLst/>
                              <a:latin typeface="Cambria" panose="02040503050406030204" pitchFamily="18" charset="0"/>
                              <a:ea typeface="SimSun" panose="02010600030101010101" pitchFamily="2" charset="-122"/>
                              <a:cs typeface="Times New Roman" panose="02020603050405020304" pitchFamily="18" charset="0"/>
                            </a:rPr>
                            <a:t>12 195</a:t>
                          </a:r>
                        </a:p>
                      </a:txBody>
                      <a:tcPr marL="68580" marR="68580" marT="0" marB="0">
                        <a:lnL>
                          <a:noFill/>
                        </a:lnL>
                        <a:lnR>
                          <a:noFill/>
                        </a:lnR>
                        <a:lnT>
                          <a:noFill/>
                        </a:lnT>
                        <a:lnB>
                          <a:noFill/>
                        </a:lnB>
                      </a:tcPr>
                    </a:tc>
                    <a:extLst>
                      <a:ext uri="{0D108BD9-81ED-4DB2-BD59-A6C34878D82A}">
                        <a16:rowId xmlns:a16="http://schemas.microsoft.com/office/drawing/2014/main" val="4050953145"/>
                      </a:ext>
                    </a:extLst>
                  </a:tr>
                </a:tbl>
              </a:graphicData>
            </a:graphic>
          </p:graphicFrame>
        </mc:Choice>
        <mc:Fallback xmlns="">
          <p:graphicFrame>
            <p:nvGraphicFramePr>
              <p:cNvPr id="6" name="Content Placeholder 5">
                <a:extLst>
                  <a:ext uri="{FF2B5EF4-FFF2-40B4-BE49-F238E27FC236}">
                    <a16:creationId xmlns:a16="http://schemas.microsoft.com/office/drawing/2014/main" id="{D8A9EC55-E30D-6145-B368-1412F4E96A74}"/>
                  </a:ext>
                </a:extLst>
              </p:cNvPr>
              <p:cNvGraphicFramePr>
                <a:graphicFrameLocks noGrp="1"/>
              </p:cNvGraphicFramePr>
              <p:nvPr>
                <p:ph idx="1"/>
                <p:extLst>
                  <p:ext uri="{D42A27DB-BD31-4B8C-83A1-F6EECF244321}">
                    <p14:modId xmlns:p14="http://schemas.microsoft.com/office/powerpoint/2010/main" val="3947396959"/>
                  </p:ext>
                </p:extLst>
              </p:nvPr>
            </p:nvGraphicFramePr>
            <p:xfrm>
              <a:off x="1990859" y="2931033"/>
              <a:ext cx="8210281" cy="2768600"/>
            </p:xfrm>
            <a:graphic>
              <a:graphicData uri="http://schemas.openxmlformats.org/drawingml/2006/table">
                <a:tbl>
                  <a:tblPr firstRow="1" firstCol="1" lastRow="1" lastCol="1"/>
                  <a:tblGrid>
                    <a:gridCol w="3484169">
                      <a:extLst>
                        <a:ext uri="{9D8B030D-6E8A-4147-A177-3AD203B41FA5}">
                          <a16:colId xmlns:a16="http://schemas.microsoft.com/office/drawing/2014/main" val="1234410508"/>
                        </a:ext>
                      </a:extLst>
                    </a:gridCol>
                    <a:gridCol w="791110">
                      <a:extLst>
                        <a:ext uri="{9D8B030D-6E8A-4147-A177-3AD203B41FA5}">
                          <a16:colId xmlns:a16="http://schemas.microsoft.com/office/drawing/2014/main" val="377666674"/>
                        </a:ext>
                      </a:extLst>
                    </a:gridCol>
                    <a:gridCol w="650890">
                      <a:extLst>
                        <a:ext uri="{9D8B030D-6E8A-4147-A177-3AD203B41FA5}">
                          <a16:colId xmlns:a16="http://schemas.microsoft.com/office/drawing/2014/main" val="1815287533"/>
                        </a:ext>
                      </a:extLst>
                    </a:gridCol>
                    <a:gridCol w="1642056">
                      <a:extLst>
                        <a:ext uri="{9D8B030D-6E8A-4147-A177-3AD203B41FA5}">
                          <a16:colId xmlns:a16="http://schemas.microsoft.com/office/drawing/2014/main" val="913827964"/>
                        </a:ext>
                      </a:extLst>
                    </a:gridCol>
                    <a:gridCol w="1642056">
                      <a:extLst>
                        <a:ext uri="{9D8B030D-6E8A-4147-A177-3AD203B41FA5}">
                          <a16:colId xmlns:a16="http://schemas.microsoft.com/office/drawing/2014/main" val="3880281842"/>
                        </a:ext>
                      </a:extLst>
                    </a:gridCol>
                  </a:tblGrid>
                  <a:tr h="330200">
                    <a:tc>
                      <a:txBody>
                        <a:bodyPr/>
                        <a:lstStyle/>
                        <a:p>
                          <a:pPr algn="ctr">
                            <a:spcBef>
                              <a:spcPts val="180"/>
                            </a:spcBef>
                            <a:spcAft>
                              <a:spcPts val="180"/>
                            </a:spcAft>
                          </a:pPr>
                          <a:r>
                            <a:rPr lang="en-US" sz="2000" dirty="0" err="1">
                              <a:effectLst/>
                              <a:latin typeface="Cambria" panose="02040503050406030204" pitchFamily="18" charset="0"/>
                              <a:ea typeface="SimSun" panose="02010600030101010101" pitchFamily="2" charset="-122"/>
                              <a:cs typeface="Times New Roman" panose="02020603050405020304" pitchFamily="18" charset="0"/>
                            </a:rPr>
                            <a:t>Classifier+Tokenizer</a:t>
                          </a:r>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r>
                            <a:rPr lang="en-US" sz="2000" i="1" dirty="0">
                              <a:effectLst/>
                              <a:latin typeface="Cambria" panose="02040503050406030204" pitchFamily="18" charset="0"/>
                              <a:ea typeface="SimSun" panose="02010600030101010101" pitchFamily="2" charset="-122"/>
                              <a:cs typeface="Times New Roman" panose="02020603050405020304" pitchFamily="18" charset="0"/>
                            </a:rPr>
                            <a:t>P</a:t>
                          </a:r>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r>
                            <a:rPr lang="en-US" sz="2000" i="1">
                              <a:effectLst/>
                              <a:latin typeface="Cambria" panose="02040503050406030204" pitchFamily="18" charset="0"/>
                              <a:ea typeface="SimSun" panose="02010600030101010101" pitchFamily="2" charset="-122"/>
                              <a:cs typeface="Times New Roman" panose="02020603050405020304" pitchFamily="18" charset="0"/>
                            </a:rPr>
                            <a:t>R</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endParaRPr lang="en-US"/>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blipFill>
                          <a:blip r:embed="rId3"/>
                          <a:stretch>
                            <a:fillRect l="-301550" t="-19231" r="-100775" b="-784615"/>
                          </a:stretch>
                        </a:blipFill>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文档</a:t>
                          </a:r>
                          <a:r>
                            <a:rPr lang="en-US" sz="2000">
                              <a:effectLst/>
                              <a:latin typeface="Cambria" panose="02040503050406030204" pitchFamily="18" charset="0"/>
                              <a:ea typeface="SimSun" panose="02010600030101010101" pitchFamily="2" charset="-122"/>
                              <a:cs typeface="Times New Roman" panose="02020603050405020304" pitchFamily="18" charset="0"/>
                            </a:rPr>
                            <a:t>/</a:t>
                          </a:r>
                          <a:r>
                            <a:rPr lang="en-US" sz="2000">
                              <a:effectLst/>
                              <a:latin typeface="SimSun" panose="02010600030101010101" pitchFamily="2" charset="-122"/>
                              <a:ea typeface="SimSun" panose="02010600030101010101" pitchFamily="2" charset="-122"/>
                              <a:cs typeface="Times New Roman" panose="02020603050405020304" pitchFamily="18" charset="0"/>
                            </a:rPr>
                            <a:t>秒</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262814"/>
                      </a:ext>
                    </a:extLst>
                  </a:tr>
                  <a:tr h="609600">
                    <a:tc>
                      <a:txBody>
                        <a:bodyPr/>
                        <a:lstStyle/>
                        <a:p>
                          <a:pPr algn="ct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NaiveBayesClassifier </a:t>
                          </a:r>
                          <a:r>
                            <a:rPr lang="en-US" sz="2000">
                              <a:effectLst/>
                              <a:latin typeface="Cambria" panose="02040503050406030204" pitchFamily="18" charset="0"/>
                              <a:ea typeface="SimSun" panose="02010600030101010101" pitchFamily="2" charset="-122"/>
                              <a:cs typeface="Times New Roman" panose="02020603050405020304" pitchFamily="18" charset="0"/>
                            </a:rPr>
                            <a:t>+ </a:t>
                          </a:r>
                          <a:r>
                            <a:rPr lang="en-US" sz="2000">
                              <a:effectLst/>
                              <a:latin typeface="Consolas" panose="020B0609020204030204" pitchFamily="49" charset="0"/>
                              <a:ea typeface="SimSun" panose="02010600030101010101" pitchFamily="2" charset="-122"/>
                              <a:cs typeface="Times New Roman" panose="02020603050405020304" pitchFamily="18" charset="0"/>
                            </a:rPr>
                            <a:t>HanLPTokenizer</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96.16</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96.00</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96.08</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6 172</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43722746"/>
                      </a:ext>
                    </a:extLst>
                  </a:tr>
                  <a:tr h="609600">
                    <a:tc>
                      <a:txBody>
                        <a:bodyPr/>
                        <a:lstStyle/>
                        <a:p>
                          <a:pPr algn="ct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NaiveBayesClassifier </a:t>
                          </a:r>
                          <a:r>
                            <a:rPr lang="en-US" sz="2000">
                              <a:effectLst/>
                              <a:latin typeface="Cambria" panose="02040503050406030204" pitchFamily="18" charset="0"/>
                              <a:ea typeface="SimSun" panose="02010600030101010101" pitchFamily="2" charset="-122"/>
                              <a:cs typeface="Times New Roman" panose="02020603050405020304" pitchFamily="18" charset="0"/>
                            </a:rPr>
                            <a:t>+ </a:t>
                          </a:r>
                          <a:r>
                            <a:rPr lang="en-US" sz="2000">
                              <a:effectLst/>
                              <a:latin typeface="Consolas" panose="020B0609020204030204" pitchFamily="49" charset="0"/>
                              <a:ea typeface="SimSun" panose="02010600030101010101" pitchFamily="2" charset="-122"/>
                              <a:cs typeface="Times New Roman" panose="02020603050405020304" pitchFamily="18" charset="0"/>
                            </a:rPr>
                            <a:t>BigramTokenizer</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96.36</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96.20</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96.28</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3 378</a:t>
                          </a:r>
                        </a:p>
                      </a:txBody>
                      <a:tcPr marL="68580" marR="68580" marT="0" marB="0">
                        <a:lnL>
                          <a:noFill/>
                        </a:lnL>
                        <a:lnR>
                          <a:noFill/>
                        </a:lnR>
                        <a:lnT>
                          <a:noFill/>
                        </a:lnT>
                        <a:lnB>
                          <a:noFill/>
                        </a:lnB>
                      </a:tcPr>
                    </a:tc>
                    <a:extLst>
                      <a:ext uri="{0D108BD9-81ED-4DB2-BD59-A6C34878D82A}">
                        <a16:rowId xmlns:a16="http://schemas.microsoft.com/office/drawing/2014/main" val="1341128799"/>
                      </a:ext>
                    </a:extLst>
                  </a:tr>
                  <a:tr h="609600">
                    <a:tc>
                      <a:txBody>
                        <a:bodyPr/>
                        <a:lstStyle/>
                        <a:p>
                          <a:pPr algn="ct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LinearSVMClassifier </a:t>
                          </a:r>
                          <a:r>
                            <a:rPr lang="en-US" sz="2000">
                              <a:effectLst/>
                              <a:latin typeface="Cambria" panose="02040503050406030204" pitchFamily="18" charset="0"/>
                              <a:ea typeface="SimSun" panose="02010600030101010101" pitchFamily="2" charset="-122"/>
                              <a:cs typeface="Times New Roman" panose="02020603050405020304" pitchFamily="18" charset="0"/>
                            </a:rPr>
                            <a:t>+ </a:t>
                          </a:r>
                          <a:r>
                            <a:rPr lang="en-US" sz="2000">
                              <a:effectLst/>
                              <a:latin typeface="Consolas" panose="020B0609020204030204" pitchFamily="49" charset="0"/>
                              <a:ea typeface="SimSun" panose="02010600030101010101" pitchFamily="2" charset="-122"/>
                              <a:cs typeface="Times New Roman" panose="02020603050405020304" pitchFamily="18" charset="0"/>
                            </a:rPr>
                            <a:t>HanLPTokenizer</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97.24</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97.20</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97.22</a:t>
                          </a:r>
                        </a:p>
                      </a:txBody>
                      <a:tcPr marL="68580" marR="68580" marT="0" marB="0">
                        <a:lnL>
                          <a:noFill/>
                        </a:lnL>
                        <a:lnR>
                          <a:noFill/>
                        </a:lnR>
                        <a:lnT>
                          <a:noFill/>
                        </a:lnT>
                        <a:lnB>
                          <a:noFill/>
                        </a:lnB>
                      </a:tcPr>
                    </a:tc>
                    <a:tc>
                      <a:txBody>
                        <a:bodyPr/>
                        <a:lstStyle/>
                        <a:p>
                          <a:pPr algn="ctr">
                            <a:spcBef>
                              <a:spcPts val="180"/>
                            </a:spcBef>
                            <a:spcAft>
                              <a:spcPts val="180"/>
                            </a:spcAft>
                          </a:pPr>
                          <a:r>
                            <a:rPr lang="en-US" sz="2000" b="1">
                              <a:effectLst/>
                              <a:latin typeface="Cambria" panose="02040503050406030204" pitchFamily="18" charset="0"/>
                              <a:ea typeface="SimSun" panose="02010600030101010101" pitchFamily="2" charset="-122"/>
                              <a:cs typeface="Times New Roman" panose="02020603050405020304" pitchFamily="18" charset="0"/>
                            </a:rPr>
                            <a:t>27 777</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4243181961"/>
                      </a:ext>
                    </a:extLst>
                  </a:tr>
                  <a:tr h="609600">
                    <a:tc>
                      <a:txBody>
                        <a:bodyPr/>
                        <a:lstStyle/>
                        <a:p>
                          <a:pPr algn="ct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LinearSVMClassifier </a:t>
                          </a:r>
                          <a:r>
                            <a:rPr lang="en-US" sz="2000">
                              <a:effectLst/>
                              <a:latin typeface="Cambria" panose="02040503050406030204" pitchFamily="18" charset="0"/>
                              <a:ea typeface="SimSun" panose="02010600030101010101" pitchFamily="2" charset="-122"/>
                              <a:cs typeface="Times New Roman" panose="02020603050405020304" pitchFamily="18" charset="0"/>
                            </a:rPr>
                            <a:t>+ </a:t>
                          </a:r>
                          <a:r>
                            <a:rPr lang="en-US" sz="2000">
                              <a:effectLst/>
                              <a:latin typeface="Consolas" panose="020B0609020204030204" pitchFamily="49" charset="0"/>
                              <a:ea typeface="SimSun" panose="02010600030101010101" pitchFamily="2" charset="-122"/>
                              <a:cs typeface="Times New Roman" panose="02020603050405020304" pitchFamily="18" charset="0"/>
                            </a:rPr>
                            <a:t>BigramTokenizer</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97.83</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97.80</a:t>
                          </a:r>
                        </a:p>
                      </a:txBody>
                      <a:tcPr marL="68580" marR="68580" marT="0" marB="0">
                        <a:lnL>
                          <a:noFill/>
                        </a:lnL>
                        <a:lnR>
                          <a:noFill/>
                        </a:lnR>
                        <a:lnT>
                          <a:noFill/>
                        </a:lnT>
                        <a:lnB>
                          <a:noFill/>
                        </a:lnB>
                      </a:tcPr>
                    </a:tc>
                    <a:tc>
                      <a:txBody>
                        <a:bodyPr/>
                        <a:lstStyle/>
                        <a:p>
                          <a:pPr algn="ctr">
                            <a:spcBef>
                              <a:spcPts val="180"/>
                            </a:spcBef>
                            <a:spcAft>
                              <a:spcPts val="180"/>
                            </a:spcAft>
                          </a:pPr>
                          <a:r>
                            <a:rPr lang="en-US" sz="2000" b="1">
                              <a:effectLst/>
                              <a:latin typeface="Cambria" panose="02040503050406030204" pitchFamily="18" charset="0"/>
                              <a:ea typeface="SimSun" panose="02010600030101010101" pitchFamily="2" charset="-122"/>
                              <a:cs typeface="Times New Roman" panose="02020603050405020304" pitchFamily="18" charset="0"/>
                            </a:rPr>
                            <a:t>97.81</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dirty="0">
                              <a:effectLst/>
                              <a:latin typeface="Cambria" panose="02040503050406030204" pitchFamily="18" charset="0"/>
                              <a:ea typeface="SimSun" panose="02010600030101010101" pitchFamily="2" charset="-122"/>
                              <a:cs typeface="Times New Roman" panose="02020603050405020304" pitchFamily="18" charset="0"/>
                            </a:rPr>
                            <a:t>12 195</a:t>
                          </a:r>
                        </a:p>
                      </a:txBody>
                      <a:tcPr marL="68580" marR="68580" marT="0" marB="0">
                        <a:lnL>
                          <a:noFill/>
                        </a:lnL>
                        <a:lnR>
                          <a:noFill/>
                        </a:lnR>
                        <a:lnT>
                          <a:noFill/>
                        </a:lnT>
                        <a:lnB>
                          <a:noFill/>
                        </a:lnB>
                      </a:tcPr>
                    </a:tc>
                    <a:extLst>
                      <a:ext uri="{0D108BD9-81ED-4DB2-BD59-A6C34878D82A}">
                        <a16:rowId xmlns:a16="http://schemas.microsoft.com/office/drawing/2014/main" val="4050953145"/>
                      </a:ext>
                    </a:extLst>
                  </a:tr>
                </a:tbl>
              </a:graphicData>
            </a:graphic>
          </p:graphicFrame>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DB40E579-158E-2549-979A-B827A93D984D}"/>
                  </a:ext>
                </a:extLst>
              </p:cNvPr>
              <p:cNvSpPr/>
              <p:nvPr/>
            </p:nvSpPr>
            <p:spPr>
              <a:xfrm>
                <a:off x="3284306" y="1987695"/>
                <a:ext cx="6096000" cy="646331"/>
              </a:xfrm>
              <a:prstGeom prst="rect">
                <a:avLst/>
              </a:prstGeom>
            </p:spPr>
            <p:txBody>
              <a:bodyPr>
                <a:spAutoFit/>
              </a:bodyPr>
              <a:lstStyle/>
              <a:p>
                <a:pPr>
                  <a:spcBef>
                    <a:spcPts val="900"/>
                  </a:spcBef>
                  <a:spcAft>
                    <a:spcPts val="900"/>
                  </a:spcAft>
                </a:pPr>
                <a:r>
                  <a:rPr lang="zh-CN" altLang="en-US" b="1" dirty="0">
                    <a:latin typeface="Cambria" panose="02040503050406030204" pitchFamily="18" charset="0"/>
                    <a:ea typeface="SimSun" panose="02010600030101010101" pitchFamily="2" charset="-122"/>
                    <a:cs typeface="Times New Roman" panose="02020603050405020304" pitchFamily="18" charset="0"/>
                  </a:rPr>
                  <a:t>表</a:t>
                </a:r>
                <a:r>
                  <a:rPr lang="en-US" b="1" dirty="0">
                    <a:latin typeface="Cambria" panose="02040503050406030204" pitchFamily="18" charset="0"/>
                    <a:ea typeface="SimSun" panose="02010600030101010101" pitchFamily="2" charset="-122"/>
                    <a:cs typeface="Times New Roman" panose="02020603050405020304" pitchFamily="18" charset="0"/>
                  </a:rPr>
                  <a:t>11-6 </a:t>
                </a:r>
                <a14:m>
                  <m:oMath xmlns:m="http://schemas.openxmlformats.org/officeDocument/2006/math">
                    <m:d>
                      <m:dPr>
                        <m:begChr m:val="{"/>
                        <m:endChr m:val="}"/>
                        <m:ctrlPr>
                          <a:rPr lang="en-US" i="1">
                            <a:latin typeface="Cambria Math" panose="02040503050406030204" pitchFamily="18" charset="0"/>
                            <a:ea typeface="KaiTi" panose="02010609060101010101" pitchFamily="49" charset="-122"/>
                            <a:cs typeface="Times New Roman" panose="02020603050405020304" pitchFamily="18" charset="0"/>
                          </a:rPr>
                        </m:ctrlPr>
                      </m:dPr>
                      <m:e>
                        <m:r>
                          <a:rPr lang="zh-CN" altLang="en-US">
                            <a:latin typeface="Cambria Math" panose="02040503050406030204" pitchFamily="18" charset="0"/>
                            <a:ea typeface="KaiTi" panose="02010609060101010101" pitchFamily="49" charset="-122"/>
                            <a:cs typeface="Times New Roman" panose="02020603050405020304" pitchFamily="18" charset="0"/>
                          </a:rPr>
                          <m:t>朴素贝叶斯法</m:t>
                        </m:r>
                        <m:r>
                          <a:rPr lang="en-US" i="1">
                            <a:latin typeface="Cambria Math" panose="02040503050406030204" pitchFamily="18" charset="0"/>
                            <a:ea typeface="KaiTi" panose="02010609060101010101" pitchFamily="49" charset="-122"/>
                            <a:cs typeface="Times New Roman" panose="02020603050405020304" pitchFamily="18" charset="0"/>
                          </a:rPr>
                          <m:t>,</m:t>
                        </m:r>
                        <m:r>
                          <a:rPr lang="zh-CN" altLang="en-US">
                            <a:latin typeface="Cambria Math" panose="02040503050406030204" pitchFamily="18" charset="0"/>
                            <a:ea typeface="KaiTi" panose="02010609060101010101" pitchFamily="49" charset="-122"/>
                            <a:cs typeface="Times New Roman" panose="02020603050405020304" pitchFamily="18" charset="0"/>
                          </a:rPr>
                          <m:t>支持向量机</m:t>
                        </m:r>
                      </m:e>
                    </m:d>
                    <m:r>
                      <a:rPr lang="en-US" i="1">
                        <a:latin typeface="Cambria Math" panose="02040503050406030204" pitchFamily="18" charset="0"/>
                        <a:ea typeface="KaiTi" panose="02010609060101010101" pitchFamily="49" charset="-122"/>
                        <a:cs typeface="Times New Roman" panose="02020603050405020304" pitchFamily="18" charset="0"/>
                      </a:rPr>
                      <m:t>×</m:t>
                    </m:r>
                    <m:d>
                      <m:dPr>
                        <m:begChr m:val="{"/>
                        <m:endChr m:val="}"/>
                        <m:ctrlPr>
                          <a:rPr lang="en-US" i="1">
                            <a:latin typeface="Cambria Math" panose="02040503050406030204" pitchFamily="18" charset="0"/>
                            <a:ea typeface="KaiTi" panose="02010609060101010101" pitchFamily="49" charset="-122"/>
                            <a:cs typeface="Times New Roman" panose="02020603050405020304" pitchFamily="18" charset="0"/>
                          </a:rPr>
                        </m:ctrlPr>
                      </m:dPr>
                      <m:e>
                        <m:r>
                          <a:rPr lang="zh-CN" altLang="en-US">
                            <a:latin typeface="Cambria Math" panose="02040503050406030204" pitchFamily="18" charset="0"/>
                            <a:ea typeface="KaiTi" panose="02010609060101010101" pitchFamily="49" charset="-122"/>
                            <a:cs typeface="Times New Roman" panose="02020603050405020304" pitchFamily="18" charset="0"/>
                          </a:rPr>
                          <m:t>中文分词</m:t>
                        </m:r>
                        <m:r>
                          <a:rPr lang="en-US" i="1">
                            <a:latin typeface="Cambria Math" panose="02040503050406030204" pitchFamily="18" charset="0"/>
                            <a:ea typeface="KaiTi" panose="02010609060101010101" pitchFamily="49" charset="-122"/>
                            <a:cs typeface="Times New Roman" panose="02020603050405020304" pitchFamily="18" charset="0"/>
                          </a:rPr>
                          <m:t>,</m:t>
                        </m:r>
                        <m:r>
                          <a:rPr lang="zh-CN" altLang="en-US">
                            <a:latin typeface="Cambria Math" panose="02040503050406030204" pitchFamily="18" charset="0"/>
                            <a:ea typeface="KaiTi" panose="02010609060101010101" pitchFamily="49" charset="-122"/>
                            <a:cs typeface="Times New Roman" panose="02020603050405020304" pitchFamily="18" charset="0"/>
                          </a:rPr>
                          <m:t>二元语法</m:t>
                        </m:r>
                      </m:e>
                    </m:d>
                    <m:r>
                      <a:rPr lang="en-US" i="1">
                        <a:latin typeface="Cambria Math" panose="02040503050406030204" pitchFamily="18" charset="0"/>
                        <a:ea typeface="KaiTi" panose="02010609060101010101" pitchFamily="49" charset="-122"/>
                        <a:cs typeface="Times New Roman" panose="02020603050405020304" pitchFamily="18" charset="0"/>
                      </a:rPr>
                      <m:t>4</m:t>
                    </m:r>
                  </m:oMath>
                </a14:m>
                <a:r>
                  <a:rPr lang="zh-CN" altLang="en-US" b="1" dirty="0">
                    <a:latin typeface="Cambria" panose="02040503050406030204" pitchFamily="18" charset="0"/>
                    <a:ea typeface="SimSun" panose="02010600030101010101" pitchFamily="2" charset="-122"/>
                    <a:cs typeface="Times New Roman" panose="02020603050405020304" pitchFamily="18" charset="0"/>
                  </a:rPr>
                  <a:t>种搭配组合的性能评测</a:t>
                </a:r>
                <a:endParaRPr lang="en-US" dirty="0">
                  <a:latin typeface="Cambria" panose="02040503050406030204" pitchFamily="18" charset="0"/>
                  <a:ea typeface="SimSun" panose="02010600030101010101" pitchFamily="2" charset="-122"/>
                  <a:cs typeface="Times New Roman" panose="02020603050405020304" pitchFamily="18" charset="0"/>
                </a:endParaRPr>
              </a:p>
            </p:txBody>
          </p:sp>
        </mc:Choice>
        <mc:Fallback xmlns="">
          <p:sp>
            <p:nvSpPr>
              <p:cNvPr id="8" name="Rectangle 7">
                <a:extLst>
                  <a:ext uri="{FF2B5EF4-FFF2-40B4-BE49-F238E27FC236}">
                    <a16:creationId xmlns:a16="http://schemas.microsoft.com/office/drawing/2014/main" id="{DB40E579-158E-2549-979A-B827A93D984D}"/>
                  </a:ext>
                </a:extLst>
              </p:cNvPr>
              <p:cNvSpPr>
                <a:spLocks noRot="1" noChangeAspect="1" noMove="1" noResize="1" noEditPoints="1" noAdjustHandles="1" noChangeArrowheads="1" noChangeShapeType="1" noTextEdit="1"/>
              </p:cNvSpPr>
              <p:nvPr/>
            </p:nvSpPr>
            <p:spPr>
              <a:xfrm>
                <a:off x="3284306" y="1987695"/>
                <a:ext cx="6096000" cy="646331"/>
              </a:xfrm>
              <a:prstGeom prst="rect">
                <a:avLst/>
              </a:prstGeom>
              <a:blipFill>
                <a:blip r:embed="rId6"/>
                <a:stretch>
                  <a:fillRect l="-832" t="-68627" b="-107843"/>
                </a:stretch>
              </a:blipFill>
            </p:spPr>
            <p:txBody>
              <a:bodyPr/>
              <a:lstStyle/>
              <a:p>
                <a:r>
                  <a:rPr lang="en-US">
                    <a:noFill/>
                  </a:rPr>
                  <a:t> </a:t>
                </a:r>
              </a:p>
            </p:txBody>
          </p:sp>
        </mc:Fallback>
      </mc:AlternateContent>
    </p:spTree>
    <p:extLst>
      <p:ext uri="{BB962C8B-B14F-4D97-AF65-F5344CB8AC3E}">
        <p14:creationId xmlns:p14="http://schemas.microsoft.com/office/powerpoint/2010/main" val="570426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11.7 </a:t>
            </a:r>
            <a:r>
              <a:rPr lang="zh-CN" altLang="en-US" b="1" dirty="0"/>
              <a:t>情感分析</a:t>
            </a:r>
            <a:endParaRPr lang="en-US" b="1"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marL="342900" lvl="0" indent="-342900">
              <a:spcAft>
                <a:spcPts val="1000"/>
              </a:spcAft>
            </a:pPr>
            <a:r>
              <a:rPr lang="zh-CN" altLang="en-US" dirty="0"/>
              <a:t>文本</a:t>
            </a:r>
            <a:r>
              <a:rPr lang="zh-CN" altLang="en-US" b="1" dirty="0"/>
              <a:t>情感分析</a:t>
            </a:r>
            <a:r>
              <a:rPr lang="zh-CN" altLang="en-US" dirty="0"/>
              <a:t>指的是提取文本中的主观信息的一种</a:t>
            </a:r>
            <a:r>
              <a:rPr lang="en-US" dirty="0"/>
              <a:t>NLP</a:t>
            </a:r>
            <a:r>
              <a:rPr lang="zh-CN" altLang="en-US" dirty="0"/>
              <a:t>任务，其具体目标通常是找出文本所对应的正负情感态度</a:t>
            </a:r>
            <a:endParaRPr lang="en-US" altLang="zh-CN" dirty="0"/>
          </a:p>
          <a:p>
            <a:pPr marL="800100" lvl="1" indent="-342900">
              <a:spcAft>
                <a:spcPts val="1000"/>
              </a:spcAft>
            </a:pPr>
            <a:r>
              <a:rPr lang="zh-CN" altLang="en-US" dirty="0"/>
              <a:t>情感分析可以在实体、句子、段落乃至文档上进行</a:t>
            </a:r>
            <a:endParaRPr lang="en-US" dirty="0">
              <a:latin typeface="Cambria" panose="020405030504060302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10924207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11.7.1 </a:t>
            </a:r>
            <a:r>
              <a:rPr lang="en-US" b="1" dirty="0" err="1"/>
              <a:t>ChnSentiCorp</a:t>
            </a:r>
            <a:r>
              <a:rPr lang="zh-CN" altLang="en-US" b="1" dirty="0"/>
              <a:t>情感分析语料库</a:t>
            </a:r>
            <a:endParaRPr lang="en-US" b="1"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marL="342900" lvl="0" indent="-342900">
              <a:spcAft>
                <a:spcPts val="1000"/>
              </a:spcAft>
            </a:pPr>
            <a:r>
              <a:rPr lang="zh-CN" altLang="en-US" dirty="0"/>
              <a:t>由谭松波博士整理发布，包含酒店、电脑与书籍三个行业的评论与相应情感极性</a:t>
            </a:r>
            <a:endParaRPr lang="en-US" dirty="0">
              <a:latin typeface="Cambria" panose="020405030504060302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5" name="Rectangle 4">
            <a:extLst>
              <a:ext uri="{FF2B5EF4-FFF2-40B4-BE49-F238E27FC236}">
                <a16:creationId xmlns:a16="http://schemas.microsoft.com/office/drawing/2014/main" id="{5C117542-E775-9E40-9813-02483FCCC492}"/>
              </a:ext>
            </a:extLst>
          </p:cNvPr>
          <p:cNvSpPr/>
          <p:nvPr/>
        </p:nvSpPr>
        <p:spPr>
          <a:xfrm>
            <a:off x="3849384" y="2708632"/>
            <a:ext cx="6096000" cy="2585323"/>
          </a:xfrm>
          <a:prstGeom prst="rect">
            <a:avLst/>
          </a:prstGeom>
        </p:spPr>
        <p:txBody>
          <a:bodyPr>
            <a:spAutoFit/>
          </a:bodyPr>
          <a:lstStyle/>
          <a:p>
            <a:pPr latinLnBrk="1">
              <a:spcAft>
                <a:spcPts val="1000"/>
              </a:spcAft>
            </a:pPr>
            <a:r>
              <a:rPr lang="en-US" dirty="0" err="1">
                <a:latin typeface="Consolas" panose="020B0609020204030204" pitchFamily="49" charset="0"/>
                <a:ea typeface="SimSun" panose="02010600030101010101" pitchFamily="2" charset="-122"/>
                <a:cs typeface="Times New Roman" panose="02020603050405020304" pitchFamily="18" charset="0"/>
              </a:rPr>
              <a:t>ChnSentiCorp</a:t>
            </a:r>
            <a:r>
              <a:rPr lang="en-US" dirty="0" err="1">
                <a:latin typeface="SimSun" panose="02010600030101010101" pitchFamily="2" charset="-122"/>
                <a:ea typeface="SimSun" panose="02010600030101010101" pitchFamily="2" charset="-122"/>
                <a:cs typeface="Times New Roman" panose="02020603050405020304" pitchFamily="18" charset="0"/>
              </a:rPr>
              <a:t>情感分析酒店评论</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err="1">
                <a:latin typeface="SimSun" panose="02010600030101010101" pitchFamily="2" charset="-122"/>
                <a:ea typeface="SimSun" panose="02010600030101010101" pitchFamily="2" charset="-122"/>
                <a:cs typeface="Times New Roman" panose="02020603050405020304" pitchFamily="18" charset="0"/>
              </a:rPr>
              <a:t>正面</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 pos.0.txt </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 pos.1.txt</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 ... </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err="1">
                <a:latin typeface="SimSun" panose="02010600030101010101" pitchFamily="2" charset="-122"/>
                <a:ea typeface="SimSun" panose="02010600030101010101" pitchFamily="2" charset="-122"/>
                <a:cs typeface="Times New Roman" panose="02020603050405020304" pitchFamily="18" charset="0"/>
              </a:rPr>
              <a:t>负面</a:t>
            </a:r>
            <a:r>
              <a:rPr lang="en-US" dirty="0">
                <a:latin typeface="Consolas" panose="020B0609020204030204" pitchFamily="49" charset="0"/>
                <a:ea typeface="SimSun" panose="02010600030101010101" pitchFamily="2" charset="-122"/>
                <a:cs typeface="Times New Roman" panose="02020603050405020304" pitchFamily="18" charset="0"/>
              </a:rPr>
              <a:t> </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 neg.0.txt </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 neg.1.txt </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 ... </a:t>
            </a:r>
          </a:p>
        </p:txBody>
      </p:sp>
    </p:spTree>
    <p:extLst>
      <p:ext uri="{BB962C8B-B14F-4D97-AF65-F5344CB8AC3E}">
        <p14:creationId xmlns:p14="http://schemas.microsoft.com/office/powerpoint/2010/main" val="617913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11.2 </a:t>
            </a:r>
            <a:r>
              <a:rPr lang="zh-CN" altLang="en-US" b="1" dirty="0"/>
              <a:t>文本分类语料库</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6" name="Picture">
            <a:extLst>
              <a:ext uri="{FF2B5EF4-FFF2-40B4-BE49-F238E27FC236}">
                <a16:creationId xmlns:a16="http://schemas.microsoft.com/office/drawing/2014/main" id="{06E0DDFF-A24E-BF45-B3A2-18B98D0CFFAE}"/>
              </a:ext>
            </a:extLst>
          </p:cNvPr>
          <p:cNvPicPr/>
          <p:nvPr/>
        </p:nvPicPr>
        <p:blipFill>
          <a:blip r:embed="rId5"/>
          <a:stretch>
            <a:fillRect/>
          </a:stretch>
        </p:blipFill>
        <p:spPr bwMode="auto">
          <a:xfrm>
            <a:off x="3295436" y="1690688"/>
            <a:ext cx="5334000" cy="4189730"/>
          </a:xfrm>
          <a:prstGeom prst="rect">
            <a:avLst/>
          </a:prstGeom>
          <a:noFill/>
          <a:ln w="9525">
            <a:noFill/>
            <a:headEnd/>
            <a:tailEnd/>
          </a:ln>
        </p:spPr>
      </p:pic>
    </p:spTree>
    <p:extLst>
      <p:ext uri="{BB962C8B-B14F-4D97-AF65-F5344CB8AC3E}">
        <p14:creationId xmlns:p14="http://schemas.microsoft.com/office/powerpoint/2010/main" val="33908005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11.7.2 </a:t>
            </a:r>
            <a:r>
              <a:rPr lang="zh-CN" altLang="en-US" b="1" dirty="0"/>
              <a:t>训练情感分析模型</a:t>
            </a:r>
            <a:endParaRPr lang="en-US" b="1"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r>
              <a:rPr lang="zh-CN" altLang="en-US" dirty="0"/>
              <a:t>代码与普通的文本分类并无二致，唯一的不同仅仅在于语料库。</a:t>
            </a:r>
            <a:endParaRPr lang="en-US"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40354144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11.7.3 </a:t>
            </a:r>
            <a:r>
              <a:rPr lang="zh-CN" altLang="en-US" b="1" dirty="0"/>
              <a:t>拓展试验</a:t>
            </a:r>
            <a:endParaRPr lang="en-US" b="1"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r>
              <a:rPr lang="zh-CN" altLang="en-US" dirty="0"/>
              <a:t>词袋模型能区分下列句子吗？</a:t>
            </a:r>
            <a:endParaRPr lang="en-US" altLang="zh-CN" dirty="0"/>
          </a:p>
          <a:p>
            <a:pPr latinLnBrk="1">
              <a:spcAft>
                <a:spcPts val="1000"/>
              </a:spcAft>
            </a:pPr>
            <a:r>
              <a:rPr lang="zh-CN" altLang="en-US" dirty="0">
                <a:latin typeface="Consolas" panose="020B0609020204030204" pitchFamily="49" charset="0"/>
                <a:ea typeface="KaiTi" panose="02010609060101010101" pitchFamily="49" charset="-122"/>
                <a:cs typeface="Times New Roman" panose="02020603050405020304" pitchFamily="18" charset="0"/>
              </a:rPr>
              <a:t>不是不行</a:t>
            </a:r>
            <a:endParaRPr lang="en-US" altLang="zh-CN" dirty="0">
              <a:latin typeface="KaiTi" panose="02010609060101010101" pitchFamily="49" charset="-122"/>
              <a:ea typeface="KaiTi" panose="02010609060101010101" pitchFamily="49" charset="-122"/>
              <a:cs typeface="Times New Roman" panose="02020603050405020304" pitchFamily="18" charset="0"/>
            </a:endParaRPr>
          </a:p>
          <a:p>
            <a:pPr latinLnBrk="1">
              <a:spcAft>
                <a:spcPts val="1000"/>
              </a:spcAft>
            </a:pPr>
            <a:r>
              <a:rPr lang="zh-CN" altLang="en-US" dirty="0">
                <a:latin typeface="Consolas" panose="020B0609020204030204" pitchFamily="49" charset="0"/>
                <a:ea typeface="KaiTi" panose="02010609060101010101" pitchFamily="49" charset="-122"/>
                <a:cs typeface="Times New Roman" panose="02020603050405020304" pitchFamily="18" charset="0"/>
              </a:rPr>
              <a:t>不 是不行</a:t>
            </a:r>
            <a:endParaRPr lang="en-US" altLang="zh-CN" dirty="0">
              <a:latin typeface="KaiTi" panose="02010609060101010101" pitchFamily="49" charset="-122"/>
              <a:ea typeface="KaiTi" panose="02010609060101010101" pitchFamily="49" charset="-122"/>
              <a:cs typeface="Times New Roman" panose="02020603050405020304" pitchFamily="18" charset="0"/>
            </a:endParaRPr>
          </a:p>
          <a:p>
            <a:pPr latinLnBrk="1">
              <a:spcAft>
                <a:spcPts val="1000"/>
              </a:spcAft>
            </a:pPr>
            <a:r>
              <a:rPr lang="zh-CN" altLang="en-US" dirty="0">
                <a:latin typeface="Consolas" panose="020B0609020204030204" pitchFamily="49" charset="0"/>
                <a:ea typeface="KaiTi" panose="02010609060101010101" pitchFamily="49" charset="-122"/>
                <a:cs typeface="Times New Roman" panose="02020603050405020304" pitchFamily="18" charset="0"/>
              </a:rPr>
              <a:t>不优秀</a:t>
            </a:r>
            <a:endParaRPr lang="en-US" altLang="zh-CN" dirty="0">
              <a:latin typeface="KaiTi" panose="02010609060101010101" pitchFamily="49" charset="-122"/>
              <a:ea typeface="KaiTi" panose="02010609060101010101" pitchFamily="49" charset="-122"/>
              <a:cs typeface="Times New Roman" panose="02020603050405020304" pitchFamily="18" charset="0"/>
            </a:endParaRPr>
          </a:p>
          <a:p>
            <a:pPr latinLnBrk="1">
              <a:spcAft>
                <a:spcPts val="1000"/>
              </a:spcAft>
            </a:pPr>
            <a:r>
              <a:rPr lang="zh-CN" altLang="en-US" dirty="0">
                <a:latin typeface="Consolas" panose="020B0609020204030204" pitchFamily="49" charset="0"/>
                <a:ea typeface="KaiTi" panose="02010609060101010101" pitchFamily="49" charset="-122"/>
                <a:cs typeface="Times New Roman" panose="02020603050405020304" pitchFamily="18" charset="0"/>
              </a:rPr>
              <a:t>优秀不</a:t>
            </a:r>
            <a:endParaRPr lang="en-US" dirty="0">
              <a:latin typeface="Consolas" panose="020B0609020204030204" pitchFamily="49" charset="0"/>
              <a:cs typeface="Times New Roman" panose="02020603050405020304" pitchFamily="18" charset="0"/>
            </a:endParaRPr>
          </a:p>
          <a:p>
            <a:endParaRPr lang="en-US"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5790600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11.8 </a:t>
            </a:r>
            <a:r>
              <a:rPr lang="zh-CN" altLang="en-US" b="1" dirty="0"/>
              <a:t>总结</a:t>
            </a:r>
            <a:endParaRPr lang="en-US" b="1"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zh-CN" altLang="en-US" dirty="0"/>
              <a:t>朴素贝叶斯法</a:t>
            </a:r>
            <a:endParaRPr lang="en-US" altLang="zh-CN" dirty="0"/>
          </a:p>
          <a:p>
            <a:pPr>
              <a:spcBef>
                <a:spcPts val="900"/>
              </a:spcBef>
              <a:spcAft>
                <a:spcPts val="900"/>
              </a:spcAft>
            </a:pPr>
            <a:r>
              <a:rPr lang="zh-CN" altLang="en-US" dirty="0"/>
              <a:t>线性支持向量机</a:t>
            </a:r>
            <a:endParaRPr lang="en-US" altLang="zh-CN" dirty="0"/>
          </a:p>
          <a:p>
            <a:pPr>
              <a:spcBef>
                <a:spcPts val="900"/>
              </a:spcBef>
              <a:spcAft>
                <a:spcPts val="900"/>
              </a:spcAft>
            </a:pPr>
            <a:r>
              <a:rPr lang="zh-CN" altLang="en-US" dirty="0"/>
              <a:t>文本分类</a:t>
            </a:r>
            <a:endParaRPr lang="en-US" altLang="zh-CN" dirty="0"/>
          </a:p>
          <a:p>
            <a:pPr lvl="1">
              <a:spcBef>
                <a:spcPts val="900"/>
              </a:spcBef>
              <a:spcAft>
                <a:spcPts val="900"/>
              </a:spcAft>
            </a:pPr>
            <a:r>
              <a:rPr lang="zh-CN" altLang="en-US" dirty="0"/>
              <a:t>情感分析</a:t>
            </a:r>
            <a:endParaRPr lang="en-US" dirty="0">
              <a:latin typeface="Consolas" panose="020B0609020204030204" pitchFamily="49"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5" name="Picture 4">
            <a:extLst>
              <a:ext uri="{FF2B5EF4-FFF2-40B4-BE49-F238E27FC236}">
                <a16:creationId xmlns:a16="http://schemas.microsoft.com/office/drawing/2014/main" id="{BA5DA118-C3EB-9E4F-BE15-250E2755F044}"/>
              </a:ext>
            </a:extLst>
          </p:cNvPr>
          <p:cNvPicPr>
            <a:picLocks noChangeAspect="1"/>
          </p:cNvPicPr>
          <p:nvPr/>
        </p:nvPicPr>
        <p:blipFill>
          <a:blip r:embed="rId5"/>
          <a:stretch>
            <a:fillRect/>
          </a:stretch>
        </p:blipFill>
        <p:spPr>
          <a:xfrm>
            <a:off x="5032125" y="1479549"/>
            <a:ext cx="5981772" cy="4512049"/>
          </a:xfrm>
          <a:prstGeom prst="rect">
            <a:avLst/>
          </a:prstGeom>
        </p:spPr>
      </p:pic>
    </p:spTree>
    <p:extLst>
      <p:ext uri="{BB962C8B-B14F-4D97-AF65-F5344CB8AC3E}">
        <p14:creationId xmlns:p14="http://schemas.microsoft.com/office/powerpoint/2010/main" val="86463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11.3 </a:t>
            </a:r>
            <a:r>
              <a:rPr lang="zh-CN" altLang="en-US" b="1" dirty="0"/>
              <a:t>文本分类的特征提取</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r>
              <a:rPr lang="zh-CN" altLang="en-US" b="1" dirty="0"/>
              <a:t>与文本聚类一致</a:t>
            </a:r>
            <a:endParaRPr lang="en-US" b="1" dirty="0"/>
          </a:p>
        </p:txBody>
      </p:sp>
    </p:spTree>
    <p:extLst>
      <p:ext uri="{BB962C8B-B14F-4D97-AF65-F5344CB8AC3E}">
        <p14:creationId xmlns:p14="http://schemas.microsoft.com/office/powerpoint/2010/main" val="1298431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11.3.1 </a:t>
            </a:r>
            <a:r>
              <a:rPr lang="zh-CN" altLang="en-US" b="1" dirty="0"/>
              <a:t>分词</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r>
              <a:rPr lang="en-US" dirty="0" err="1">
                <a:latin typeface="Cambria" panose="02040503050406030204" pitchFamily="18" charset="0"/>
                <a:cs typeface="Times New Roman" panose="02020603050405020304" pitchFamily="18" charset="0"/>
              </a:rPr>
              <a:t>HanLP</a:t>
            </a:r>
            <a:r>
              <a:rPr lang="zh-CN" altLang="en-US" dirty="0">
                <a:latin typeface="Cambria" panose="02040503050406030204" pitchFamily="18" charset="0"/>
                <a:cs typeface="Times New Roman" panose="02020603050405020304" pitchFamily="18" charset="0"/>
              </a:rPr>
              <a:t>允许为数据集</a:t>
            </a:r>
            <a:r>
              <a:rPr lang="en-US" sz="2400" dirty="0" err="1">
                <a:latin typeface="Consolas" panose="020B0609020204030204" pitchFamily="49" charset="0"/>
                <a:cs typeface="Times New Roman" panose="02020603050405020304" pitchFamily="18" charset="0"/>
              </a:rPr>
              <a:t>AbstractDataSet</a:t>
            </a:r>
            <a:r>
              <a:rPr lang="zh-CN" altLang="en-US" dirty="0">
                <a:latin typeface="Cambria" panose="02040503050406030204" pitchFamily="18" charset="0"/>
                <a:cs typeface="Times New Roman" panose="02020603050405020304" pitchFamily="18" charset="0"/>
              </a:rPr>
              <a:t>的构造函数指定一个分词器</a:t>
            </a:r>
            <a:r>
              <a:rPr lang="en-US" sz="2400" dirty="0" err="1">
                <a:latin typeface="Consolas" panose="020B0609020204030204" pitchFamily="49" charset="0"/>
                <a:cs typeface="Times New Roman" panose="02020603050405020304" pitchFamily="18" charset="0"/>
              </a:rPr>
              <a:t>ITokenizer</a:t>
            </a:r>
            <a:r>
              <a:rPr lang="zh-CN" altLang="en-US" dirty="0">
                <a:latin typeface="Cambria" panose="02040503050406030204" pitchFamily="18" charset="0"/>
                <a:cs typeface="Times New Roman" panose="02020603050405020304" pitchFamily="18" charset="0"/>
              </a:rPr>
              <a:t>，用来实现包括分词在内的预处理逻辑</a:t>
            </a:r>
            <a:endParaRPr lang="en-US" b="1" dirty="0"/>
          </a:p>
        </p:txBody>
      </p:sp>
      <p:graphicFrame>
        <p:nvGraphicFramePr>
          <p:cNvPr id="5" name="Table 4">
            <a:extLst>
              <a:ext uri="{FF2B5EF4-FFF2-40B4-BE49-F238E27FC236}">
                <a16:creationId xmlns:a16="http://schemas.microsoft.com/office/drawing/2014/main" id="{A8CA17E2-34C4-9A4B-8B8D-C5FBBA4E7DEB}"/>
              </a:ext>
            </a:extLst>
          </p:cNvPr>
          <p:cNvGraphicFramePr>
            <a:graphicFrameLocks noGrp="1"/>
          </p:cNvGraphicFramePr>
          <p:nvPr>
            <p:extLst>
              <p:ext uri="{D42A27DB-BD31-4B8C-83A1-F6EECF244321}">
                <p14:modId xmlns:p14="http://schemas.microsoft.com/office/powerpoint/2010/main" val="2499826086"/>
              </p:ext>
            </p:extLst>
          </p:nvPr>
        </p:nvGraphicFramePr>
        <p:xfrm>
          <a:off x="838200" y="3635534"/>
          <a:ext cx="10515600" cy="1219200"/>
        </p:xfrm>
        <a:graphic>
          <a:graphicData uri="http://schemas.openxmlformats.org/drawingml/2006/table">
            <a:tbl>
              <a:tblPr firstRow="1" firstCol="1" lastRow="1" lastCol="1"/>
              <a:tblGrid>
                <a:gridCol w="3949557">
                  <a:extLst>
                    <a:ext uri="{9D8B030D-6E8A-4147-A177-3AD203B41FA5}">
                      <a16:colId xmlns:a16="http://schemas.microsoft.com/office/drawing/2014/main" val="1202857563"/>
                    </a:ext>
                  </a:extLst>
                </a:gridCol>
                <a:gridCol w="6566043">
                  <a:extLst>
                    <a:ext uri="{9D8B030D-6E8A-4147-A177-3AD203B41FA5}">
                      <a16:colId xmlns:a16="http://schemas.microsoft.com/office/drawing/2014/main" val="1856771586"/>
                    </a:ext>
                  </a:extLst>
                </a:gridCol>
              </a:tblGrid>
              <a:tr h="0">
                <a:tc>
                  <a:txBody>
                    <a:bodyPr/>
                    <a:lstStyle/>
                    <a:p>
                      <a:pPr algn="ctr">
                        <a:spcBef>
                          <a:spcPts val="180"/>
                        </a:spcBef>
                        <a:spcAft>
                          <a:spcPts val="180"/>
                        </a:spcAft>
                      </a:pPr>
                      <a:r>
                        <a:rPr lang="en-US" sz="2000" dirty="0" err="1">
                          <a:effectLst/>
                          <a:latin typeface="SimSun" panose="02010600030101010101" pitchFamily="2" charset="-122"/>
                          <a:ea typeface="SimSun" panose="02010600030101010101" pitchFamily="2" charset="-122"/>
                          <a:cs typeface="Times New Roman" panose="02020603050405020304" pitchFamily="18" charset="0"/>
                        </a:rPr>
                        <a:t>实现</a:t>
                      </a:r>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r>
                        <a:rPr lang="en-US" sz="2000" dirty="0" err="1">
                          <a:effectLst/>
                          <a:latin typeface="SimSun" panose="02010600030101010101" pitchFamily="2" charset="-122"/>
                          <a:ea typeface="SimSun" panose="02010600030101010101" pitchFamily="2" charset="-122"/>
                          <a:cs typeface="Times New Roman" panose="02020603050405020304" pitchFamily="18" charset="0"/>
                        </a:rPr>
                        <a:t>应用场景</a:t>
                      </a:r>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633539"/>
                  </a:ext>
                </a:extLst>
              </a:tr>
              <a:tr h="0">
                <a:tc>
                  <a:txBody>
                    <a:bodyPr/>
                    <a:lstStyle/>
                    <a:p>
                      <a:pPr algn="ctr">
                        <a:spcBef>
                          <a:spcPts val="180"/>
                        </a:spcBef>
                        <a:spcAft>
                          <a:spcPts val="180"/>
                        </a:spcAft>
                      </a:pPr>
                      <a:r>
                        <a:rPr lang="en-US" sz="2000" dirty="0" err="1">
                          <a:effectLst/>
                          <a:latin typeface="Consolas" panose="020B0609020204030204" pitchFamily="49" charset="0"/>
                          <a:ea typeface="SimSun" panose="02010600030101010101" pitchFamily="2" charset="-122"/>
                          <a:cs typeface="Times New Roman" panose="02020603050405020304" pitchFamily="18" charset="0"/>
                        </a:rPr>
                        <a:t>HanLPTokenizer</a:t>
                      </a:r>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中文文本，使用</a:t>
                      </a:r>
                      <a:r>
                        <a:rPr lang="en-US" sz="2000">
                          <a:effectLst/>
                          <a:latin typeface="Consolas" panose="020B0609020204030204" pitchFamily="49" charset="0"/>
                          <a:ea typeface="SimSun" panose="02010600030101010101" pitchFamily="2" charset="-122"/>
                          <a:cs typeface="Times New Roman" panose="02020603050405020304" pitchFamily="18" charset="0"/>
                        </a:rPr>
                        <a:t>NotionalTokenizer</a:t>
                      </a:r>
                      <a:r>
                        <a:rPr lang="en-US" sz="2000">
                          <a:effectLst/>
                          <a:latin typeface="SimSun" panose="02010600030101010101" pitchFamily="2" charset="-122"/>
                          <a:ea typeface="SimSun" panose="02010600030101010101" pitchFamily="2" charset="-122"/>
                          <a:cs typeface="Times New Roman" panose="02020603050405020304" pitchFamily="18" charset="0"/>
                        </a:rPr>
                        <a:t>分词并过滤停用词</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932824450"/>
                  </a:ext>
                </a:extLst>
              </a:tr>
              <a:tr h="0">
                <a:tc>
                  <a:txBody>
                    <a:bodyPr/>
                    <a:lstStyle/>
                    <a:p>
                      <a:pPr algn="ct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BlankTokenizer</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zh-CN" sz="2000">
                          <a:effectLst/>
                          <a:latin typeface="Cambria" panose="02040503050406030204" pitchFamily="18" charset="0"/>
                          <a:ea typeface="SimSun" panose="02010600030101010101" pitchFamily="2" charset="-122"/>
                          <a:cs typeface="Times New Roman" panose="02020603050405020304" pitchFamily="18" charset="0"/>
                        </a:rPr>
                        <a:t>英文文本，使用空格分词</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454428184"/>
                  </a:ext>
                </a:extLst>
              </a:tr>
              <a:tr h="0">
                <a:tc>
                  <a:txBody>
                    <a:bodyPr/>
                    <a:lstStyle/>
                    <a:p>
                      <a:pPr algn="ct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BigramTokenizer</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zh-CN" sz="2000" dirty="0">
                          <a:effectLst/>
                          <a:latin typeface="Cambria" panose="02040503050406030204" pitchFamily="18" charset="0"/>
                          <a:ea typeface="SimSun" panose="02010600030101010101" pitchFamily="2" charset="-122"/>
                          <a:cs typeface="Times New Roman" panose="02020603050405020304" pitchFamily="18" charset="0"/>
                        </a:rPr>
                        <a:t>中文文本，将相邻字符作为二元语法输出</a:t>
                      </a:r>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497414942"/>
                  </a:ext>
                </a:extLst>
              </a:tr>
            </a:tbl>
          </a:graphicData>
        </a:graphic>
      </p:graphicFrame>
    </p:spTree>
    <p:extLst>
      <p:ext uri="{BB962C8B-B14F-4D97-AF65-F5344CB8AC3E}">
        <p14:creationId xmlns:p14="http://schemas.microsoft.com/office/powerpoint/2010/main" val="4029999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11.3.2 </a:t>
            </a:r>
            <a:r>
              <a:rPr lang="zh-CN" altLang="en-US" b="1" dirty="0"/>
              <a:t>卡方特征选择</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Aft>
                    <a:spcPts val="1000"/>
                  </a:spcAft>
                </a:pPr>
                <a:r>
                  <a:rPr lang="zh-CN" altLang="en-US" dirty="0">
                    <a:latin typeface="Cambria" panose="02040503050406030204" pitchFamily="18" charset="0"/>
                    <a:cs typeface="Times New Roman" panose="02020603050405020304" pitchFamily="18" charset="0"/>
                  </a:rPr>
                  <a:t>许多常用单词对分类决策的帮助不大</a:t>
                </a:r>
                <a:endParaRPr lang="en-US" altLang="zh-CN" dirty="0">
                  <a:latin typeface="Cambria" panose="02040503050406030204" pitchFamily="18" charset="0"/>
                  <a:cs typeface="Times New Roman" panose="02020603050405020304" pitchFamily="18" charset="0"/>
                </a:endParaRPr>
              </a:p>
              <a:p>
                <a:pPr lvl="1">
                  <a:spcAft>
                    <a:spcPts val="1000"/>
                  </a:spcAft>
                </a:pPr>
                <a:r>
                  <a:rPr lang="zh-CN" altLang="en-US" dirty="0">
                    <a:latin typeface="Cambria" panose="02040503050406030204" pitchFamily="18" charset="0"/>
                    <a:cs typeface="Times New Roman" panose="02020603050405020304" pitchFamily="18" charset="0"/>
                  </a:rPr>
                  <a:t>比如汉语的虚词</a:t>
                </a:r>
                <a:r>
                  <a:rPr lang="en-US" dirty="0">
                    <a:cs typeface="Times New Roman" panose="02020603050405020304" pitchFamily="18" charset="0"/>
                  </a:rPr>
                  <a:t>“</a:t>
                </a:r>
                <a:r>
                  <a:rPr lang="zh-CN" altLang="en-US" dirty="0">
                    <a:latin typeface="Cambria" panose="02040503050406030204" pitchFamily="18" charset="0"/>
                    <a:cs typeface="Times New Roman" panose="02020603050405020304" pitchFamily="18" charset="0"/>
                  </a:rPr>
                  <a:t>的</a:t>
                </a:r>
                <a:r>
                  <a:rPr lang="en-US" dirty="0">
                    <a:cs typeface="Times New Roman" panose="02020603050405020304" pitchFamily="18" charset="0"/>
                  </a:rPr>
                  <a:t>”</a:t>
                </a:r>
                <a:r>
                  <a:rPr lang="zh-CN" altLang="en-US" dirty="0">
                    <a:latin typeface="Cambria" panose="02040503050406030204" pitchFamily="18" charset="0"/>
                    <a:cs typeface="Times New Roman" panose="02020603050405020304" pitchFamily="18" charset="0"/>
                  </a:rPr>
                  <a:t>和标点符号等</a:t>
                </a:r>
                <a:endParaRPr lang="en-US" altLang="zh-CN" dirty="0">
                  <a:latin typeface="Cambria" panose="02040503050406030204" pitchFamily="18" charset="0"/>
                  <a:cs typeface="Times New Roman" panose="02020603050405020304" pitchFamily="18" charset="0"/>
                </a:endParaRPr>
              </a:p>
              <a:p>
                <a:pPr lvl="1">
                  <a:spcAft>
                    <a:spcPts val="1000"/>
                  </a:spcAft>
                </a:pPr>
                <a:r>
                  <a:rPr lang="zh-CN" altLang="en-US" dirty="0">
                    <a:latin typeface="Cambria" panose="02040503050406030204" pitchFamily="18" charset="0"/>
                    <a:cs typeface="Times New Roman" panose="02020603050405020304" pitchFamily="18" charset="0"/>
                  </a:rPr>
                  <a:t>也可能有一些单词在所有类别的文档中均匀出现</a:t>
                </a:r>
                <a:endParaRPr lang="en-US" altLang="zh-CN" dirty="0">
                  <a:latin typeface="Cambria" panose="02040503050406030204" pitchFamily="18" charset="0"/>
                  <a:cs typeface="Times New Roman" panose="02020603050405020304" pitchFamily="18" charset="0"/>
                </a:endParaRPr>
              </a:p>
              <a:p>
                <a:pPr>
                  <a:spcAft>
                    <a:spcPts val="1000"/>
                  </a:spcAft>
                </a:pPr>
                <a:r>
                  <a:rPr lang="zh-CN" altLang="en-US" dirty="0">
                    <a:latin typeface="Cambria" panose="02040503050406030204" pitchFamily="18" charset="0"/>
                    <a:cs typeface="Times New Roman" panose="02020603050405020304" pitchFamily="18" charset="0"/>
                  </a:rPr>
                  <a:t>为了消除这些单词的影响</a:t>
                </a:r>
                <a:endParaRPr lang="en-US" altLang="zh-CN" dirty="0">
                  <a:latin typeface="Cambria" panose="02040503050406030204" pitchFamily="18" charset="0"/>
                  <a:cs typeface="Times New Roman" panose="02020603050405020304" pitchFamily="18" charset="0"/>
                </a:endParaRPr>
              </a:p>
              <a:p>
                <a:pPr lvl="1">
                  <a:spcAft>
                    <a:spcPts val="1000"/>
                  </a:spcAft>
                </a:pPr>
                <a:r>
                  <a:rPr lang="zh-CN" altLang="en-US" dirty="0">
                    <a:latin typeface="Cambria" panose="02040503050406030204" pitchFamily="18" charset="0"/>
                    <a:cs typeface="Times New Roman" panose="02020603050405020304" pitchFamily="18" charset="0"/>
                  </a:rPr>
                  <a:t>一方面可以用停用词表</a:t>
                </a:r>
                <a:endParaRPr lang="en-US" altLang="zh-CN" dirty="0">
                  <a:latin typeface="Cambria" panose="02040503050406030204" pitchFamily="18" charset="0"/>
                  <a:cs typeface="Times New Roman" panose="02020603050405020304" pitchFamily="18" charset="0"/>
                </a:endParaRPr>
              </a:p>
              <a:p>
                <a:pPr lvl="1">
                  <a:spcAft>
                    <a:spcPts val="1000"/>
                  </a:spcAft>
                </a:pPr>
                <a:r>
                  <a:rPr lang="zh-CN" altLang="en-US" dirty="0">
                    <a:latin typeface="Cambria" panose="02040503050406030204" pitchFamily="18" charset="0"/>
                    <a:cs typeface="Times New Roman" panose="02020603050405020304" pitchFamily="18" charset="0"/>
                  </a:rPr>
                  <a:t>另一方面可以用</a:t>
                </a:r>
                <a:r>
                  <a:rPr lang="zh-CN" altLang="en-US" b="1" dirty="0">
                    <a:latin typeface="Cambria" panose="02040503050406030204" pitchFamily="18" charset="0"/>
                    <a:cs typeface="Times New Roman" panose="02020603050405020304" pitchFamily="18" charset="0"/>
                  </a:rPr>
                  <a:t>卡方非参数检验</a:t>
                </a:r>
                <a:r>
                  <a:rPr lang="zh-CN" altLang="en-US" dirty="0">
                    <a:latin typeface="Cambria" panose="02040503050406030204" pitchFamily="18" charset="0"/>
                    <a:cs typeface="Times New Roman" panose="02020603050405020304" pitchFamily="18" charset="0"/>
                  </a:rPr>
                  <a:t>（</a:t>
                </a:r>
                <a:r>
                  <a:rPr lang="en-US" dirty="0">
                    <a:latin typeface="Cambria" panose="02040503050406030204" pitchFamily="18" charset="0"/>
                    <a:cs typeface="Times New Roman" panose="02020603050405020304" pitchFamily="18" charset="0"/>
                  </a:rPr>
                  <a:t>Chi-squared test</a:t>
                </a:r>
                <a:r>
                  <a:rPr lang="zh-CN" altLang="en-US" dirty="0">
                    <a:latin typeface="Cambria" panose="02040503050406030204" pitchFamily="18" charset="0"/>
                    <a:cs typeface="Times New Roman" panose="02020603050405020304" pitchFamily="18" charset="0"/>
                  </a:rPr>
                  <a:t>，</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cs typeface="Times New Roman" panose="02020603050405020304" pitchFamily="18" charset="0"/>
                          </a:rPr>
                          <m:t>𝜒</m:t>
                        </m:r>
                      </m:e>
                      <m:sup>
                        <m:r>
                          <a:rPr lang="en-US" i="1">
                            <a:latin typeface="Cambria Math" panose="02040503050406030204" pitchFamily="18" charset="0"/>
                            <a:cs typeface="Times New Roman" panose="02020603050405020304" pitchFamily="18" charset="0"/>
                          </a:rPr>
                          <m:t>2</m:t>
                        </m:r>
                      </m:sup>
                    </m:sSup>
                  </m:oMath>
                </a14:m>
                <a:r>
                  <a:rPr lang="zh-CN" altLang="en-US" dirty="0">
                    <a:latin typeface="Cambria" panose="02040503050406030204" pitchFamily="18" charset="0"/>
                    <a:cs typeface="Times New Roman" panose="02020603050405020304" pitchFamily="18" charset="0"/>
                  </a:rPr>
                  <a:t>）来过滤掉与类别相关程度不高的词语</a:t>
                </a:r>
                <a:endParaRPr lang="en-US" dirty="0">
                  <a:latin typeface="Cambria" panose="020405030504060302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965" t="-321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2121892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11.3.2 </a:t>
            </a:r>
            <a:r>
              <a:rPr lang="zh-CN" altLang="en-US" b="1" dirty="0"/>
              <a:t>卡方特征选择</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Aft>
                    <a:spcPts val="1000"/>
                  </a:spcAft>
                </a:pP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cs typeface="Times New Roman" panose="02020603050405020304" pitchFamily="18" charset="0"/>
                          </a:rPr>
                          <m:t>𝜒</m:t>
                        </m:r>
                      </m:e>
                      <m:sup>
                        <m:r>
                          <a:rPr lang="en-US" i="1">
                            <a:latin typeface="Cambria Math" panose="02040503050406030204" pitchFamily="18" charset="0"/>
                            <a:cs typeface="Times New Roman" panose="02020603050405020304" pitchFamily="18" charset="0"/>
                          </a:rPr>
                          <m:t>2</m:t>
                        </m:r>
                      </m:sup>
                    </m:sSup>
                  </m:oMath>
                </a14:m>
                <a:r>
                  <a:rPr lang="zh-CN" altLang="en-US" dirty="0">
                    <a:latin typeface="Cambria" panose="02040503050406030204" pitchFamily="18" charset="0"/>
                    <a:cs typeface="Times New Roman" panose="02020603050405020304" pitchFamily="18" charset="0"/>
                  </a:rPr>
                  <a:t>检验常用于检验两个事件的独立性</a:t>
                </a:r>
                <a:endParaRPr lang="en-US" altLang="zh-CN" dirty="0">
                  <a:latin typeface="Cambria" panose="02040503050406030204" pitchFamily="18" charset="0"/>
                  <a:cs typeface="Times New Roman" panose="02020603050405020304" pitchFamily="18" charset="0"/>
                </a:endParaRPr>
              </a:p>
              <a:p>
                <a:pPr>
                  <a:spcAft>
                    <a:spcPts val="1000"/>
                  </a:spcAft>
                </a:pPr>
                <a:r>
                  <a:rPr lang="zh-CN" altLang="en-US" dirty="0">
                    <a:latin typeface="Cambria" panose="02040503050406030204" pitchFamily="18" charset="0"/>
                    <a:cs typeface="Times New Roman" panose="02020603050405020304" pitchFamily="18" charset="0"/>
                  </a:rPr>
                  <a:t>计算词语</a:t>
                </a:r>
                <a:r>
                  <a:rPr lang="en-US" dirty="0">
                    <a:cs typeface="Times New Roman" panose="02020603050405020304" pitchFamily="18" charset="0"/>
                  </a:rPr>
                  <a:t>“</a:t>
                </a:r>
                <a:r>
                  <a:rPr lang="zh-CN" altLang="en-US" dirty="0">
                    <a:latin typeface="Cambria" panose="02040503050406030204" pitchFamily="18" charset="0"/>
                    <a:cs typeface="Times New Roman" panose="02020603050405020304" pitchFamily="18" charset="0"/>
                  </a:rPr>
                  <a:t>高兴</a:t>
                </a:r>
                <a:r>
                  <a:rPr lang="en-US" dirty="0">
                    <a:cs typeface="Times New Roman" panose="02020603050405020304" pitchFamily="18" charset="0"/>
                  </a:rPr>
                  <a:t>”</a:t>
                </a:r>
                <a:r>
                  <a:rPr lang="zh-CN" altLang="en-US" dirty="0">
                    <a:latin typeface="Cambria" panose="02040503050406030204" pitchFamily="18" charset="0"/>
                    <a:cs typeface="Times New Roman" panose="02020603050405020304" pitchFamily="18" charset="0"/>
                  </a:rPr>
                  <a:t>的</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cs typeface="Times New Roman" panose="02020603050405020304" pitchFamily="18" charset="0"/>
                          </a:rPr>
                          <m:t>𝜒</m:t>
                        </m:r>
                      </m:e>
                      <m:sup>
                        <m:r>
                          <a:rPr lang="en-US" i="1">
                            <a:latin typeface="Cambria Math" panose="02040503050406030204" pitchFamily="18" charset="0"/>
                            <a:cs typeface="Times New Roman" panose="02020603050405020304" pitchFamily="18" charset="0"/>
                          </a:rPr>
                          <m:t>2</m:t>
                        </m:r>
                      </m:sup>
                    </m:sSup>
                  </m:oMath>
                </a14:m>
                <a:r>
                  <a:rPr lang="zh-CN" altLang="en-US" dirty="0">
                    <a:latin typeface="Cambria" panose="02040503050406030204" pitchFamily="18" charset="0"/>
                    <a:cs typeface="Times New Roman" panose="02020603050405020304" pitchFamily="18" charset="0"/>
                  </a:rPr>
                  <a:t>值</a:t>
                </a:r>
                <a:endParaRPr lang="en-US" altLang="zh-CN" dirty="0">
                  <a:latin typeface="Cambria" panose="02040503050406030204" pitchFamily="18" charset="0"/>
                  <a:cs typeface="Times New Roman" panose="02020603050405020304" pitchFamily="18" charset="0"/>
                </a:endParaRPr>
              </a:p>
              <a:p>
                <a:pPr>
                  <a:spcAft>
                    <a:spcPts val="1000"/>
                  </a:spcAft>
                </a:pPr>
                <a:endParaRPr lang="en-US" dirty="0">
                  <a:latin typeface="Cambria" panose="020405030504060302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965" t="-321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4B1DFFEE-B9B4-274F-BF38-0D89F3276906}"/>
                  </a:ext>
                </a:extLst>
              </p:cNvPr>
              <p:cNvGraphicFramePr>
                <a:graphicFrameLocks noGrp="1"/>
              </p:cNvGraphicFramePr>
              <p:nvPr>
                <p:extLst>
                  <p:ext uri="{D42A27DB-BD31-4B8C-83A1-F6EECF244321}">
                    <p14:modId xmlns:p14="http://schemas.microsoft.com/office/powerpoint/2010/main" val="22614909"/>
                  </p:ext>
                </p:extLst>
              </p:nvPr>
            </p:nvGraphicFramePr>
            <p:xfrm>
              <a:off x="838200" y="3726974"/>
              <a:ext cx="10515600" cy="914400"/>
            </p:xfrm>
            <a:graphic>
              <a:graphicData uri="http://schemas.openxmlformats.org/drawingml/2006/table">
                <a:tbl>
                  <a:tblPr firstRow="1" firstCol="1" lastRow="1" lastCol="1"/>
                  <a:tblGrid>
                    <a:gridCol w="3505200">
                      <a:extLst>
                        <a:ext uri="{9D8B030D-6E8A-4147-A177-3AD203B41FA5}">
                          <a16:colId xmlns:a16="http://schemas.microsoft.com/office/drawing/2014/main" val="2716452573"/>
                        </a:ext>
                      </a:extLst>
                    </a:gridCol>
                    <a:gridCol w="3505200">
                      <a:extLst>
                        <a:ext uri="{9D8B030D-6E8A-4147-A177-3AD203B41FA5}">
                          <a16:colId xmlns:a16="http://schemas.microsoft.com/office/drawing/2014/main" val="1424273723"/>
                        </a:ext>
                      </a:extLst>
                    </a:gridCol>
                    <a:gridCol w="3505200">
                      <a:extLst>
                        <a:ext uri="{9D8B030D-6E8A-4147-A177-3AD203B41FA5}">
                          <a16:colId xmlns:a16="http://schemas.microsoft.com/office/drawing/2014/main" val="246832255"/>
                        </a:ext>
                      </a:extLst>
                    </a:gridCol>
                  </a:tblGrid>
                  <a:tr h="0">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 </a:t>
                          </a: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在“正面”文档中</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在“负面”文档中</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0516823"/>
                      </a:ext>
                    </a:extLst>
                  </a:tr>
                  <a:tr h="0">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词语“高兴”</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频次</a:t>
                          </a:r>
                          <a14:m>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=49</m:t>
                              </m:r>
                            </m:oMath>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频次</a:t>
                          </a:r>
                          <a14:m>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=27 652</m:t>
                              </m:r>
                            </m:oMath>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544168263"/>
                      </a:ext>
                    </a:extLst>
                  </a:tr>
                  <a:tr h="0">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其他词语</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频次</a:t>
                          </a:r>
                          <a14:m>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=141</m:t>
                              </m:r>
                            </m:oMath>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dirty="0" err="1">
                              <a:effectLst/>
                              <a:latin typeface="SimSun" panose="02010600030101010101" pitchFamily="2" charset="-122"/>
                              <a:ea typeface="SimSun" panose="02010600030101010101" pitchFamily="2" charset="-122"/>
                              <a:cs typeface="Times New Roman" panose="02020603050405020304" pitchFamily="18" charset="0"/>
                            </a:rPr>
                            <a:t>频次</a:t>
                          </a:r>
                          <a14:m>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=774 106</m:t>
                              </m:r>
                            </m:oMath>
                          </a14:m>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944075149"/>
                      </a:ext>
                    </a:extLst>
                  </a:tr>
                </a:tbl>
              </a:graphicData>
            </a:graphic>
          </p:graphicFrame>
        </mc:Choice>
        <mc:Fallback xmlns="">
          <p:graphicFrame>
            <p:nvGraphicFramePr>
              <p:cNvPr id="6" name="Table 5">
                <a:extLst>
                  <a:ext uri="{FF2B5EF4-FFF2-40B4-BE49-F238E27FC236}">
                    <a16:creationId xmlns:a16="http://schemas.microsoft.com/office/drawing/2014/main" id="{4B1DFFEE-B9B4-274F-BF38-0D89F3276906}"/>
                  </a:ext>
                </a:extLst>
              </p:cNvPr>
              <p:cNvGraphicFramePr>
                <a:graphicFrameLocks noGrp="1"/>
              </p:cNvGraphicFramePr>
              <p:nvPr>
                <p:extLst>
                  <p:ext uri="{D42A27DB-BD31-4B8C-83A1-F6EECF244321}">
                    <p14:modId xmlns:p14="http://schemas.microsoft.com/office/powerpoint/2010/main" val="22614909"/>
                  </p:ext>
                </p:extLst>
              </p:nvPr>
            </p:nvGraphicFramePr>
            <p:xfrm>
              <a:off x="838200" y="3726974"/>
              <a:ext cx="10515600" cy="914400"/>
            </p:xfrm>
            <a:graphic>
              <a:graphicData uri="http://schemas.openxmlformats.org/drawingml/2006/table">
                <a:tbl>
                  <a:tblPr firstRow="1" firstCol="1" lastRow="1" lastCol="1"/>
                  <a:tblGrid>
                    <a:gridCol w="3505200">
                      <a:extLst>
                        <a:ext uri="{9D8B030D-6E8A-4147-A177-3AD203B41FA5}">
                          <a16:colId xmlns:a16="http://schemas.microsoft.com/office/drawing/2014/main" val="2716452573"/>
                        </a:ext>
                      </a:extLst>
                    </a:gridCol>
                    <a:gridCol w="3505200">
                      <a:extLst>
                        <a:ext uri="{9D8B030D-6E8A-4147-A177-3AD203B41FA5}">
                          <a16:colId xmlns:a16="http://schemas.microsoft.com/office/drawing/2014/main" val="1424273723"/>
                        </a:ext>
                      </a:extLst>
                    </a:gridCol>
                    <a:gridCol w="3505200">
                      <a:extLst>
                        <a:ext uri="{9D8B030D-6E8A-4147-A177-3AD203B41FA5}">
                          <a16:colId xmlns:a16="http://schemas.microsoft.com/office/drawing/2014/main" val="246832255"/>
                        </a:ext>
                      </a:extLst>
                    </a:gridCol>
                  </a:tblGrid>
                  <a:tr h="304800">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 </a:t>
                          </a: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在“正面”文档中</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在“负面”文档中</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0516823"/>
                      </a:ext>
                    </a:extLst>
                  </a:tr>
                  <a:tr h="304800">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词语“高兴”</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endParaRPr lang="en-US"/>
                        </a:p>
                      </a:txBody>
                      <a:tcPr marL="68580" marR="68580" marT="0" marB="0">
                        <a:lnL>
                          <a:noFill/>
                        </a:lnL>
                        <a:lnR>
                          <a:noFill/>
                        </a:lnR>
                        <a:lnT w="12700" cap="flat" cmpd="sng" algn="ctr">
                          <a:solidFill>
                            <a:srgbClr val="000000"/>
                          </a:solidFill>
                          <a:prstDash val="solid"/>
                          <a:round/>
                          <a:headEnd type="none" w="med" len="med"/>
                          <a:tailEnd type="none" w="med" len="med"/>
                        </a:lnT>
                        <a:lnB>
                          <a:noFill/>
                        </a:lnB>
                        <a:blipFill>
                          <a:blip r:embed="rId6"/>
                          <a:stretch>
                            <a:fillRect l="-100362" t="-124000" r="-100000" b="-136000"/>
                          </a:stretch>
                        </a:blipFill>
                      </a:tcPr>
                    </a:tc>
                    <a:tc>
                      <a:txBody>
                        <a:bodyPr/>
                        <a:lstStyle/>
                        <a:p>
                          <a:endParaRPr lang="en-US"/>
                        </a:p>
                      </a:txBody>
                      <a:tcPr marL="68580" marR="68580" marT="0" marB="0">
                        <a:lnL>
                          <a:noFill/>
                        </a:lnL>
                        <a:lnR>
                          <a:noFill/>
                        </a:lnR>
                        <a:lnT w="12700" cap="flat" cmpd="sng" algn="ctr">
                          <a:solidFill>
                            <a:srgbClr val="000000"/>
                          </a:solidFill>
                          <a:prstDash val="solid"/>
                          <a:round/>
                          <a:headEnd type="none" w="med" len="med"/>
                          <a:tailEnd type="none" w="med" len="med"/>
                        </a:lnT>
                        <a:lnB>
                          <a:noFill/>
                        </a:lnB>
                        <a:blipFill>
                          <a:blip r:embed="rId6"/>
                          <a:stretch>
                            <a:fillRect l="-200362" t="-124000" b="-136000"/>
                          </a:stretch>
                        </a:blipFill>
                      </a:tcPr>
                    </a:tc>
                    <a:extLst>
                      <a:ext uri="{0D108BD9-81ED-4DB2-BD59-A6C34878D82A}">
                        <a16:rowId xmlns:a16="http://schemas.microsoft.com/office/drawing/2014/main" val="1544168263"/>
                      </a:ext>
                    </a:extLst>
                  </a:tr>
                  <a:tr h="304800">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其他词语</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endParaRPr lang="en-US"/>
                        </a:p>
                      </a:txBody>
                      <a:tcPr marL="68580" marR="68580" marT="0" marB="0">
                        <a:lnL>
                          <a:noFill/>
                        </a:lnL>
                        <a:lnR>
                          <a:noFill/>
                        </a:lnR>
                        <a:lnT>
                          <a:noFill/>
                        </a:lnT>
                        <a:lnB>
                          <a:noFill/>
                        </a:lnB>
                        <a:blipFill>
                          <a:blip r:embed="rId6"/>
                          <a:stretch>
                            <a:fillRect l="-100362" t="-233333" r="-100000" b="-41667"/>
                          </a:stretch>
                        </a:blipFill>
                      </a:tcPr>
                    </a:tc>
                    <a:tc>
                      <a:txBody>
                        <a:bodyPr/>
                        <a:lstStyle/>
                        <a:p>
                          <a:endParaRPr lang="en-US"/>
                        </a:p>
                      </a:txBody>
                      <a:tcPr marL="68580" marR="68580" marT="0" marB="0">
                        <a:lnL>
                          <a:noFill/>
                        </a:lnL>
                        <a:lnR>
                          <a:noFill/>
                        </a:lnR>
                        <a:lnT>
                          <a:noFill/>
                        </a:lnT>
                        <a:lnB>
                          <a:noFill/>
                        </a:lnB>
                        <a:blipFill>
                          <a:blip r:embed="rId6"/>
                          <a:stretch>
                            <a:fillRect l="-200362" t="-233333" b="-41667"/>
                          </a:stretch>
                        </a:blipFill>
                      </a:tcPr>
                    </a:tc>
                    <a:extLst>
                      <a:ext uri="{0D108BD9-81ED-4DB2-BD59-A6C34878D82A}">
                        <a16:rowId xmlns:a16="http://schemas.microsoft.com/office/drawing/2014/main" val="944075149"/>
                      </a:ext>
                    </a:extLst>
                  </a:tr>
                </a:tbl>
              </a:graphicData>
            </a:graphic>
          </p:graphicFrame>
        </mc:Fallback>
      </mc:AlternateContent>
      <p:sp>
        <p:nvSpPr>
          <p:cNvPr id="8" name="Rectangle 7">
            <a:extLst>
              <a:ext uri="{FF2B5EF4-FFF2-40B4-BE49-F238E27FC236}">
                <a16:creationId xmlns:a16="http://schemas.microsoft.com/office/drawing/2014/main" id="{FE812BAB-507F-2442-ADA8-6949EFC5D58F}"/>
              </a:ext>
            </a:extLst>
          </p:cNvPr>
          <p:cNvSpPr/>
          <p:nvPr/>
        </p:nvSpPr>
        <p:spPr>
          <a:xfrm>
            <a:off x="4688403" y="3244334"/>
            <a:ext cx="2815194" cy="369332"/>
          </a:xfrm>
          <a:prstGeom prst="rect">
            <a:avLst/>
          </a:prstGeom>
        </p:spPr>
        <p:txBody>
          <a:bodyPr wrap="none">
            <a:spAutoFit/>
          </a:bodyPr>
          <a:lstStyle/>
          <a:p>
            <a:pPr>
              <a:spcBef>
                <a:spcPts val="900"/>
              </a:spcBef>
              <a:spcAft>
                <a:spcPts val="900"/>
              </a:spcAft>
            </a:pPr>
            <a:r>
              <a:rPr lang="en-US" b="1" dirty="0">
                <a:latin typeface="SimSun" panose="02010600030101010101" pitchFamily="2" charset="-122"/>
                <a:ea typeface="SimSun" panose="02010600030101010101" pitchFamily="2" charset="-122"/>
                <a:cs typeface="Times New Roman" panose="02020603050405020304" pitchFamily="18" charset="0"/>
              </a:rPr>
              <a:t>表</a:t>
            </a:r>
            <a:r>
              <a:rPr lang="en-US" b="1" dirty="0">
                <a:latin typeface="Cambria" panose="02040503050406030204" pitchFamily="18" charset="0"/>
                <a:ea typeface="SimSun" panose="02010600030101010101" pitchFamily="2" charset="-122"/>
                <a:cs typeface="Times New Roman" panose="02020603050405020304" pitchFamily="18" charset="0"/>
              </a:rPr>
              <a:t>11-2 </a:t>
            </a:r>
            <a:r>
              <a:rPr lang="en-US" b="1" dirty="0" err="1">
                <a:latin typeface="SimSun" panose="02010600030101010101" pitchFamily="2" charset="-122"/>
                <a:ea typeface="SimSun" panose="02010600030101010101" pitchFamily="2" charset="-122"/>
                <a:cs typeface="Times New Roman" panose="02020603050405020304" pitchFamily="18" charset="0"/>
              </a:rPr>
              <a:t>语料库的统计信息</a:t>
            </a:r>
            <a:endParaRPr lang="en-US" dirty="0">
              <a:latin typeface="Cambria" panose="020405030504060302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04699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11.3.2 </a:t>
            </a:r>
            <a:r>
              <a:rPr lang="zh-CN" altLang="en-US" b="1" dirty="0"/>
              <a:t>卡方特征选择</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Aft>
                    <a:spcPts val="1000"/>
                  </a:spcAft>
                </a:pPr>
                <a:r>
                  <a:rPr lang="zh-CN" altLang="en-US" dirty="0">
                    <a:latin typeface="Cambria" panose="02040503050406030204" pitchFamily="18" charset="0"/>
                    <a:cs typeface="Times New Roman" panose="02020603050405020304" pitchFamily="18" charset="0"/>
                  </a:rPr>
                  <a:t>随机取一个词语，将该词语是否为</a:t>
                </a:r>
                <a14:m>
                  <m:oMath xmlns:m="http://schemas.openxmlformats.org/officeDocument/2006/math">
                    <m:r>
                      <a:rPr lang="en-US" i="1">
                        <a:latin typeface="Cambria Math" panose="02040503050406030204" pitchFamily="18" charset="0"/>
                        <a:cs typeface="Times New Roman" panose="02020603050405020304" pitchFamily="18" charset="0"/>
                      </a:rPr>
                      <m:t>𝑡</m:t>
                    </m:r>
                  </m:oMath>
                </a14:m>
                <a:r>
                  <a:rPr lang="zh-CN" altLang="en-US" dirty="0">
                    <a:latin typeface="Cambria" panose="02040503050406030204" pitchFamily="18" charset="0"/>
                    <a:cs typeface="Times New Roman" panose="02020603050405020304" pitchFamily="18" charset="0"/>
                  </a:rPr>
                  <a:t>记作</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cs typeface="Times New Roman" panose="02020603050405020304" pitchFamily="18" charset="0"/>
                          </a:rPr>
                          <m:t>𝑒</m:t>
                        </m:r>
                      </m:e>
                      <m:sub>
                        <m:r>
                          <a:rPr lang="en-US" i="1">
                            <a:latin typeface="Cambria Math" panose="02040503050406030204" pitchFamily="18" charset="0"/>
                            <a:cs typeface="Times New Roman" panose="02020603050405020304" pitchFamily="18" charset="0"/>
                          </a:rPr>
                          <m:t>𝑡</m:t>
                        </m:r>
                      </m:sub>
                    </m:sSub>
                  </m:oMath>
                </a14:m>
                <a:r>
                  <a:rPr lang="zh-CN" altLang="en-US" dirty="0">
                    <a:latin typeface="Cambria" panose="02040503050406030204" pitchFamily="18" charset="0"/>
                    <a:cs typeface="Times New Roman" panose="02020603050405020304" pitchFamily="18" charset="0"/>
                  </a:rPr>
                  <a:t>；</a:t>
                </a:r>
                <a:endParaRPr lang="en-US" altLang="zh-CN" dirty="0">
                  <a:latin typeface="Cambria" panose="02040503050406030204" pitchFamily="18" charset="0"/>
                  <a:cs typeface="Times New Roman" panose="02020603050405020304" pitchFamily="18" charset="0"/>
                </a:endParaRPr>
              </a:p>
              <a:p>
                <a:pPr>
                  <a:spcAft>
                    <a:spcPts val="1000"/>
                  </a:spcAft>
                </a:pPr>
                <a:r>
                  <a:rPr lang="zh-CN" altLang="en-US" dirty="0">
                    <a:latin typeface="Cambria" panose="02040503050406030204" pitchFamily="18" charset="0"/>
                    <a:cs typeface="Times New Roman" panose="02020603050405020304" pitchFamily="18" charset="0"/>
                  </a:rPr>
                  <a:t>随机取一个文档，其类别是否为</a:t>
                </a:r>
                <a14:m>
                  <m:oMath xmlns:m="http://schemas.openxmlformats.org/officeDocument/2006/math">
                    <m:r>
                      <a:rPr lang="en-US" i="1">
                        <a:latin typeface="Cambria Math" panose="02040503050406030204" pitchFamily="18" charset="0"/>
                        <a:cs typeface="Times New Roman" panose="02020603050405020304" pitchFamily="18" charset="0"/>
                      </a:rPr>
                      <m:t>𝑐</m:t>
                    </m:r>
                  </m:oMath>
                </a14:m>
                <a:r>
                  <a:rPr lang="zh-CN" altLang="en-US" dirty="0">
                    <a:latin typeface="Cambria" panose="02040503050406030204" pitchFamily="18" charset="0"/>
                    <a:cs typeface="Times New Roman" panose="02020603050405020304" pitchFamily="18" charset="0"/>
                  </a:rPr>
                  <a:t>记作</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cs typeface="Times New Roman" panose="02020603050405020304" pitchFamily="18" charset="0"/>
                          </a:rPr>
                          <m:t>𝑒</m:t>
                        </m:r>
                      </m:e>
                      <m:sub>
                        <m:r>
                          <a:rPr lang="en-US" i="1">
                            <a:latin typeface="Cambria Math" panose="02040503050406030204" pitchFamily="18" charset="0"/>
                            <a:cs typeface="Times New Roman" panose="02020603050405020304" pitchFamily="18" charset="0"/>
                          </a:rPr>
                          <m:t>𝑐</m:t>
                        </m:r>
                      </m:sub>
                    </m:sSub>
                  </m:oMath>
                </a14:m>
                <a:endParaRPr lang="en-US" dirty="0">
                  <a:latin typeface="Cambria" panose="020405030504060302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965" t="-321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sp>
        <p:nvSpPr>
          <p:cNvPr id="8" name="Rectangle 7">
            <a:extLst>
              <a:ext uri="{FF2B5EF4-FFF2-40B4-BE49-F238E27FC236}">
                <a16:creationId xmlns:a16="http://schemas.microsoft.com/office/drawing/2014/main" id="{FE812BAB-507F-2442-ADA8-6949EFC5D58F}"/>
              </a:ext>
            </a:extLst>
          </p:cNvPr>
          <p:cNvSpPr/>
          <p:nvPr/>
        </p:nvSpPr>
        <p:spPr>
          <a:xfrm>
            <a:off x="4688403" y="3116660"/>
            <a:ext cx="2629246" cy="369332"/>
          </a:xfrm>
          <a:prstGeom prst="rect">
            <a:avLst/>
          </a:prstGeom>
        </p:spPr>
        <p:txBody>
          <a:bodyPr wrap="none">
            <a:spAutoFit/>
          </a:bodyPr>
          <a:lstStyle/>
          <a:p>
            <a:pPr>
              <a:spcBef>
                <a:spcPts val="900"/>
              </a:spcBef>
              <a:spcAft>
                <a:spcPts val="900"/>
              </a:spcAft>
            </a:pPr>
            <a:r>
              <a:rPr lang="zh-CN" altLang="en-US" b="1" dirty="0">
                <a:latin typeface="SimSun" panose="02010600030101010101" pitchFamily="2" charset="-122"/>
                <a:ea typeface="SimSun" panose="02010600030101010101" pitchFamily="2" charset="-122"/>
                <a:cs typeface="Times New Roman" panose="02020603050405020304" pitchFamily="18" charset="0"/>
              </a:rPr>
              <a:t>表</a:t>
            </a:r>
            <a:r>
              <a:rPr lang="en-US" altLang="zh-CN" b="1" dirty="0">
                <a:latin typeface="SimSun" panose="02010600030101010101" pitchFamily="2" charset="-122"/>
                <a:ea typeface="SimSun" panose="02010600030101010101" pitchFamily="2" charset="-122"/>
                <a:cs typeface="Times New Roman" panose="02020603050405020304" pitchFamily="18" charset="0"/>
              </a:rPr>
              <a:t>11-3 </a:t>
            </a:r>
            <a:r>
              <a:rPr lang="zh-CN" altLang="en-US" b="1" dirty="0">
                <a:latin typeface="SimSun" panose="02010600030101010101" pitchFamily="2" charset="-122"/>
                <a:ea typeface="SimSun" panose="02010600030101010101" pitchFamily="2" charset="-122"/>
                <a:cs typeface="Times New Roman" panose="02020603050405020304" pitchFamily="18" charset="0"/>
              </a:rPr>
              <a:t>四个事件的观测</a:t>
            </a: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6EF6B8AD-0F77-7941-AA5F-E873D0C7E34F}"/>
                  </a:ext>
                </a:extLst>
              </p:cNvPr>
              <p:cNvGraphicFramePr>
                <a:graphicFrameLocks noGrp="1"/>
              </p:cNvGraphicFramePr>
              <p:nvPr>
                <p:extLst>
                  <p:ext uri="{D42A27DB-BD31-4B8C-83A1-F6EECF244321}">
                    <p14:modId xmlns:p14="http://schemas.microsoft.com/office/powerpoint/2010/main" val="2435559848"/>
                  </p:ext>
                </p:extLst>
              </p:nvPr>
            </p:nvGraphicFramePr>
            <p:xfrm>
              <a:off x="838200" y="3620929"/>
              <a:ext cx="10515600" cy="1216852"/>
            </p:xfrm>
            <a:graphic>
              <a:graphicData uri="http://schemas.openxmlformats.org/drawingml/2006/table">
                <a:tbl>
                  <a:tblPr firstRow="1" firstCol="1" lastRow="1" lastCol="1"/>
                  <a:tblGrid>
                    <a:gridCol w="3505200">
                      <a:extLst>
                        <a:ext uri="{9D8B030D-6E8A-4147-A177-3AD203B41FA5}">
                          <a16:colId xmlns:a16="http://schemas.microsoft.com/office/drawing/2014/main" val="3624576042"/>
                        </a:ext>
                      </a:extLst>
                    </a:gridCol>
                    <a:gridCol w="3505200">
                      <a:extLst>
                        <a:ext uri="{9D8B030D-6E8A-4147-A177-3AD203B41FA5}">
                          <a16:colId xmlns:a16="http://schemas.microsoft.com/office/drawing/2014/main" val="3834304152"/>
                        </a:ext>
                      </a:extLst>
                    </a:gridCol>
                    <a:gridCol w="3505200">
                      <a:extLst>
                        <a:ext uri="{9D8B030D-6E8A-4147-A177-3AD203B41FA5}">
                          <a16:colId xmlns:a16="http://schemas.microsoft.com/office/drawing/2014/main" val="1822174998"/>
                        </a:ext>
                      </a:extLst>
                    </a:gridCol>
                  </a:tblGrid>
                  <a:tr h="0">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 </a:t>
                          </a: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𝑒</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𝑐</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𝑒</m:t>
                                    </m:r>
                                  </m:e>
                                  <m:sub>
                                    <m:r>
                                      <a:rPr lang="en-US" sz="2000">
                                        <a:effectLst/>
                                        <a:latin typeface="Cambria Math" panose="02040503050406030204" pitchFamily="18" charset="0"/>
                                        <a:ea typeface="SimSun" panose="02010600030101010101" pitchFamily="2" charset="-122"/>
                                        <a:cs typeface="Times New Roman" panose="02020603050405020304" pitchFamily="18" charset="0"/>
                                      </a:rPr>
                                      <m:t>正面</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𝑒</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𝑐</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𝑒</m:t>
                                    </m:r>
                                  </m:e>
                                  <m:sub>
                                    <m:r>
                                      <a:rPr lang="en-US" sz="2000">
                                        <a:effectLst/>
                                        <a:latin typeface="Cambria Math" panose="02040503050406030204" pitchFamily="18" charset="0"/>
                                        <a:ea typeface="SimSun" panose="02010600030101010101" pitchFamily="2" charset="-122"/>
                                        <a:cs typeface="Times New Roman" panose="02020603050405020304" pitchFamily="18" charset="0"/>
                                      </a:rPr>
                                      <m:t>正面</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7108121"/>
                      </a:ext>
                    </a:extLst>
                  </a:tr>
                  <a:tr h="0">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𝑒</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𝑒</m:t>
                                    </m:r>
                                  </m:e>
                                  <m:sub>
                                    <m:r>
                                      <a:rPr lang="en-US" sz="2000">
                                        <a:effectLst/>
                                        <a:latin typeface="Cambria Math" panose="02040503050406030204" pitchFamily="18" charset="0"/>
                                        <a:ea typeface="SimSun" panose="02010600030101010101" pitchFamily="2" charset="-122"/>
                                        <a:cs typeface="Times New Roman" panose="02020603050405020304" pitchFamily="18" charset="0"/>
                                      </a:rPr>
                                      <m:t>高兴</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𝑁</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11</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=49</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𝑁</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10</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=27 652</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113231917"/>
                      </a:ext>
                    </a:extLst>
                  </a:tr>
                  <a:tr h="0">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𝑒</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𝑒</m:t>
                                    </m:r>
                                  </m:e>
                                  <m:sub>
                                    <m:r>
                                      <a:rPr lang="en-US" sz="2000">
                                        <a:effectLst/>
                                        <a:latin typeface="Cambria Math" panose="02040503050406030204" pitchFamily="18" charset="0"/>
                                        <a:ea typeface="SimSun" panose="02010600030101010101" pitchFamily="2" charset="-122"/>
                                        <a:cs typeface="Times New Roman" panose="02020603050405020304" pitchFamily="18" charset="0"/>
                                      </a:rPr>
                                      <m:t>高兴</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𝑁</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01</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=141</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𝑁</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00</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=774 106</m:t>
                                </m:r>
                              </m:oMath>
                            </m:oMathPara>
                          </a14:m>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171539329"/>
                      </a:ext>
                    </a:extLst>
                  </a:tr>
                </a:tbl>
              </a:graphicData>
            </a:graphic>
          </p:graphicFrame>
        </mc:Choice>
        <mc:Fallback xmlns="">
          <p:graphicFrame>
            <p:nvGraphicFramePr>
              <p:cNvPr id="9" name="Table 8">
                <a:extLst>
                  <a:ext uri="{FF2B5EF4-FFF2-40B4-BE49-F238E27FC236}">
                    <a16:creationId xmlns:a16="http://schemas.microsoft.com/office/drawing/2014/main" id="{6EF6B8AD-0F77-7941-AA5F-E873D0C7E34F}"/>
                  </a:ext>
                </a:extLst>
              </p:cNvPr>
              <p:cNvGraphicFramePr>
                <a:graphicFrameLocks noGrp="1"/>
              </p:cNvGraphicFramePr>
              <p:nvPr>
                <p:extLst>
                  <p:ext uri="{D42A27DB-BD31-4B8C-83A1-F6EECF244321}">
                    <p14:modId xmlns:p14="http://schemas.microsoft.com/office/powerpoint/2010/main" val="2435559848"/>
                  </p:ext>
                </p:extLst>
              </p:nvPr>
            </p:nvGraphicFramePr>
            <p:xfrm>
              <a:off x="838200" y="3620929"/>
              <a:ext cx="10515600" cy="1216978"/>
            </p:xfrm>
            <a:graphic>
              <a:graphicData uri="http://schemas.openxmlformats.org/drawingml/2006/table">
                <a:tbl>
                  <a:tblPr firstRow="1" firstCol="1" lastRow="1" lastCol="1"/>
                  <a:tblGrid>
                    <a:gridCol w="3505200">
                      <a:extLst>
                        <a:ext uri="{9D8B030D-6E8A-4147-A177-3AD203B41FA5}">
                          <a16:colId xmlns:a16="http://schemas.microsoft.com/office/drawing/2014/main" val="3624576042"/>
                        </a:ext>
                      </a:extLst>
                    </a:gridCol>
                    <a:gridCol w="3505200">
                      <a:extLst>
                        <a:ext uri="{9D8B030D-6E8A-4147-A177-3AD203B41FA5}">
                          <a16:colId xmlns:a16="http://schemas.microsoft.com/office/drawing/2014/main" val="3834304152"/>
                        </a:ext>
                      </a:extLst>
                    </a:gridCol>
                    <a:gridCol w="3505200">
                      <a:extLst>
                        <a:ext uri="{9D8B030D-6E8A-4147-A177-3AD203B41FA5}">
                          <a16:colId xmlns:a16="http://schemas.microsoft.com/office/drawing/2014/main" val="1822174998"/>
                        </a:ext>
                      </a:extLst>
                    </a:gridCol>
                  </a:tblGrid>
                  <a:tr h="401638">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 </a:t>
                          </a: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endParaRPr lang="en-US"/>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blipFill>
                          <a:blip r:embed="rId6"/>
                          <a:stretch>
                            <a:fillRect l="-100362" t="-3125" r="-100000" b="-221875"/>
                          </a:stretch>
                        </a:blipFill>
                      </a:tcPr>
                    </a:tc>
                    <a:tc>
                      <a:txBody>
                        <a:bodyPr/>
                        <a:lstStyle/>
                        <a:p>
                          <a:endParaRPr lang="en-US"/>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blipFill>
                          <a:blip r:embed="rId6"/>
                          <a:stretch>
                            <a:fillRect l="-200362" t="-3125" b="-221875"/>
                          </a:stretch>
                        </a:blipFill>
                      </a:tcPr>
                    </a:tc>
                    <a:extLst>
                      <a:ext uri="{0D108BD9-81ED-4DB2-BD59-A6C34878D82A}">
                        <a16:rowId xmlns:a16="http://schemas.microsoft.com/office/drawing/2014/main" val="3757108121"/>
                      </a:ext>
                    </a:extLst>
                  </a:tr>
                  <a:tr h="407670">
                    <a:tc>
                      <a:txBody>
                        <a:bodyPr/>
                        <a:lstStyle/>
                        <a:p>
                          <a:endParaRPr lang="en-US"/>
                        </a:p>
                      </a:txBody>
                      <a:tcPr marL="68580" marR="68580" marT="0" marB="0">
                        <a:lnL>
                          <a:noFill/>
                        </a:lnL>
                        <a:lnR>
                          <a:noFill/>
                        </a:lnR>
                        <a:lnT w="12700" cap="flat" cmpd="sng" algn="ctr">
                          <a:solidFill>
                            <a:srgbClr val="000000"/>
                          </a:solidFill>
                          <a:prstDash val="solid"/>
                          <a:round/>
                          <a:headEnd type="none" w="med" len="med"/>
                          <a:tailEnd type="none" w="med" len="med"/>
                        </a:lnT>
                        <a:lnB>
                          <a:noFill/>
                        </a:lnB>
                        <a:blipFill>
                          <a:blip r:embed="rId6"/>
                          <a:stretch>
                            <a:fillRect l="-362" t="-103125" r="-200000" b="-121875"/>
                          </a:stretch>
                        </a:blipFill>
                      </a:tcPr>
                    </a:tc>
                    <a:tc>
                      <a:txBody>
                        <a:bodyPr/>
                        <a:lstStyle/>
                        <a:p>
                          <a:endParaRPr lang="en-US"/>
                        </a:p>
                      </a:txBody>
                      <a:tcPr marL="68580" marR="68580" marT="0" marB="0">
                        <a:lnL>
                          <a:noFill/>
                        </a:lnL>
                        <a:lnR>
                          <a:noFill/>
                        </a:lnR>
                        <a:lnT w="12700" cap="flat" cmpd="sng" algn="ctr">
                          <a:solidFill>
                            <a:srgbClr val="000000"/>
                          </a:solidFill>
                          <a:prstDash val="solid"/>
                          <a:round/>
                          <a:headEnd type="none" w="med" len="med"/>
                          <a:tailEnd type="none" w="med" len="med"/>
                        </a:lnT>
                        <a:lnB>
                          <a:noFill/>
                        </a:lnB>
                        <a:blipFill>
                          <a:blip r:embed="rId6"/>
                          <a:stretch>
                            <a:fillRect l="-100362" t="-103125" r="-100000" b="-121875"/>
                          </a:stretch>
                        </a:blipFill>
                      </a:tcPr>
                    </a:tc>
                    <a:tc>
                      <a:txBody>
                        <a:bodyPr/>
                        <a:lstStyle/>
                        <a:p>
                          <a:endParaRPr lang="en-US"/>
                        </a:p>
                      </a:txBody>
                      <a:tcPr marL="68580" marR="68580" marT="0" marB="0">
                        <a:lnL>
                          <a:noFill/>
                        </a:lnL>
                        <a:lnR>
                          <a:noFill/>
                        </a:lnR>
                        <a:lnT w="12700" cap="flat" cmpd="sng" algn="ctr">
                          <a:solidFill>
                            <a:srgbClr val="000000"/>
                          </a:solidFill>
                          <a:prstDash val="solid"/>
                          <a:round/>
                          <a:headEnd type="none" w="med" len="med"/>
                          <a:tailEnd type="none" w="med" len="med"/>
                        </a:lnT>
                        <a:lnB>
                          <a:noFill/>
                        </a:lnB>
                        <a:blipFill>
                          <a:blip r:embed="rId6"/>
                          <a:stretch>
                            <a:fillRect l="-200362" t="-103125" b="-121875"/>
                          </a:stretch>
                        </a:blipFill>
                      </a:tcPr>
                    </a:tc>
                    <a:extLst>
                      <a:ext uri="{0D108BD9-81ED-4DB2-BD59-A6C34878D82A}">
                        <a16:rowId xmlns:a16="http://schemas.microsoft.com/office/drawing/2014/main" val="3113231917"/>
                      </a:ext>
                    </a:extLst>
                  </a:tr>
                  <a:tr h="407670">
                    <a:tc>
                      <a:txBody>
                        <a:bodyPr/>
                        <a:lstStyle/>
                        <a:p>
                          <a:endParaRPr lang="en-US"/>
                        </a:p>
                      </a:txBody>
                      <a:tcPr marL="68580" marR="68580" marT="0" marB="0">
                        <a:lnL>
                          <a:noFill/>
                        </a:lnL>
                        <a:lnR>
                          <a:noFill/>
                        </a:lnR>
                        <a:lnT>
                          <a:noFill/>
                        </a:lnT>
                        <a:lnB>
                          <a:noFill/>
                        </a:lnB>
                        <a:blipFill>
                          <a:blip r:embed="rId6"/>
                          <a:stretch>
                            <a:fillRect l="-362" t="-203125" r="-200000" b="-21875"/>
                          </a:stretch>
                        </a:blipFill>
                      </a:tcPr>
                    </a:tc>
                    <a:tc>
                      <a:txBody>
                        <a:bodyPr/>
                        <a:lstStyle/>
                        <a:p>
                          <a:endParaRPr lang="en-US"/>
                        </a:p>
                      </a:txBody>
                      <a:tcPr marL="68580" marR="68580" marT="0" marB="0">
                        <a:lnL>
                          <a:noFill/>
                        </a:lnL>
                        <a:lnR>
                          <a:noFill/>
                        </a:lnR>
                        <a:lnT>
                          <a:noFill/>
                        </a:lnT>
                        <a:lnB>
                          <a:noFill/>
                        </a:lnB>
                        <a:blipFill>
                          <a:blip r:embed="rId6"/>
                          <a:stretch>
                            <a:fillRect l="-100362" t="-203125" r="-100000" b="-21875"/>
                          </a:stretch>
                        </a:blipFill>
                      </a:tcPr>
                    </a:tc>
                    <a:tc>
                      <a:txBody>
                        <a:bodyPr/>
                        <a:lstStyle/>
                        <a:p>
                          <a:endParaRPr lang="en-US"/>
                        </a:p>
                      </a:txBody>
                      <a:tcPr marL="68580" marR="68580" marT="0" marB="0">
                        <a:lnL>
                          <a:noFill/>
                        </a:lnL>
                        <a:lnR>
                          <a:noFill/>
                        </a:lnR>
                        <a:lnT>
                          <a:noFill/>
                        </a:lnT>
                        <a:lnB>
                          <a:noFill/>
                        </a:lnB>
                        <a:blipFill>
                          <a:blip r:embed="rId6"/>
                          <a:stretch>
                            <a:fillRect l="-200362" t="-203125" b="-21875"/>
                          </a:stretch>
                        </a:blipFill>
                      </a:tcPr>
                    </a:tc>
                    <a:extLst>
                      <a:ext uri="{0D108BD9-81ED-4DB2-BD59-A6C34878D82A}">
                        <a16:rowId xmlns:a16="http://schemas.microsoft.com/office/drawing/2014/main" val="1171539329"/>
                      </a:ext>
                    </a:extLst>
                  </a:tr>
                </a:tbl>
              </a:graphicData>
            </a:graphic>
          </p:graphicFrame>
        </mc:Fallback>
      </mc:AlternateContent>
    </p:spTree>
    <p:extLst>
      <p:ext uri="{BB962C8B-B14F-4D97-AF65-F5344CB8AC3E}">
        <p14:creationId xmlns:p14="http://schemas.microsoft.com/office/powerpoint/2010/main" val="1252604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680</TotalTime>
  <Words>1782</Words>
  <Application>Microsoft Office PowerPoint</Application>
  <PresentationFormat>宽屏</PresentationFormat>
  <Paragraphs>308</Paragraphs>
  <Slides>42</Slides>
  <Notes>42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42</vt:i4>
      </vt:variant>
    </vt:vector>
  </HeadingPairs>
  <TitlesOfParts>
    <vt:vector size="50" baseType="lpstr">
      <vt:lpstr>KaiTi</vt:lpstr>
      <vt:lpstr>SimSun</vt:lpstr>
      <vt:lpstr>Arial</vt:lpstr>
      <vt:lpstr>Calibri</vt:lpstr>
      <vt:lpstr>Cambria</vt:lpstr>
      <vt:lpstr>Cambria Math</vt:lpstr>
      <vt:lpstr>Consolas</vt:lpstr>
      <vt:lpstr>Office Theme</vt:lpstr>
      <vt:lpstr>第十一章 文本分类 </vt:lpstr>
      <vt:lpstr>11.1 文本分类的概念</vt:lpstr>
      <vt:lpstr>11.2 文本分类语料库</vt:lpstr>
      <vt:lpstr>11.2 文本分类语料库</vt:lpstr>
      <vt:lpstr>11.3 文本分类的特征提取</vt:lpstr>
      <vt:lpstr>11.3.1 分词</vt:lpstr>
      <vt:lpstr>11.3.2 卡方特征选择</vt:lpstr>
      <vt:lpstr>11.3.2 卡方特征选择</vt:lpstr>
      <vt:lpstr>11.3.2 卡方特征选择</vt:lpstr>
      <vt:lpstr>11.3.2 卡方特征选择</vt:lpstr>
      <vt:lpstr>11.3.2 卡方特征选择</vt:lpstr>
      <vt:lpstr>11.3.2 卡方特征选择</vt:lpstr>
      <vt:lpstr>11.3.2 卡方特征选择</vt:lpstr>
      <vt:lpstr>11.3.2 卡方特征选择</vt:lpstr>
      <vt:lpstr>11.3.3 词袋向量</vt:lpstr>
      <vt:lpstr>11.4 朴素贝叶斯分类器</vt:lpstr>
      <vt:lpstr>11.4.1 朴素贝叶斯法原理</vt:lpstr>
      <vt:lpstr>11.4.1 朴素贝叶斯法原理</vt:lpstr>
      <vt:lpstr>11.4.1 朴素贝叶斯法原理</vt:lpstr>
      <vt:lpstr>11.4.1 朴素贝叶斯法原理</vt:lpstr>
      <vt:lpstr>11.4.1 朴素贝叶斯法原理</vt:lpstr>
      <vt:lpstr>11.4.2 朴素贝叶斯文本分类器实现</vt:lpstr>
      <vt:lpstr>11.4.2 朴素贝叶斯文本分类器实现</vt:lpstr>
      <vt:lpstr>11.5 支持向量机分类器</vt:lpstr>
      <vt:lpstr>11.5.1* 线性支持向量机</vt:lpstr>
      <vt:lpstr>11.5.1* 线性支持向量机</vt:lpstr>
      <vt:lpstr>11.5.1* 线性支持向量机</vt:lpstr>
      <vt:lpstr>11.5.1* 线性支持向量机</vt:lpstr>
      <vt:lpstr>11.5.1* 线性支持向量机</vt:lpstr>
      <vt:lpstr>11.5.1* 线性支持向量机</vt:lpstr>
      <vt:lpstr>11.5.1* 线性支持向量机</vt:lpstr>
      <vt:lpstr>11.5.1* 线性支持向量机</vt:lpstr>
      <vt:lpstr>11.5.2 线性支持向量机文本分类器实现</vt:lpstr>
      <vt:lpstr>11.6 标准化评测</vt:lpstr>
      <vt:lpstr>11.6.1 评测指标P、R、F1</vt:lpstr>
      <vt:lpstr>11.6.1 评测指标P、R、F1</vt:lpstr>
      <vt:lpstr>11.6.2 试验结果</vt:lpstr>
      <vt:lpstr>11.7 情感分析</vt:lpstr>
      <vt:lpstr>11.7.1 ChnSentiCorp情感分析语料库</vt:lpstr>
      <vt:lpstr>11.7.2 训练情感分析模型</vt:lpstr>
      <vt:lpstr>11.7.3 拓展试验</vt:lpstr>
      <vt:lpstr>11.8 总结</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韩 和</dc:creator>
  <cp:lastModifiedBy>David yonggang</cp:lastModifiedBy>
  <cp:revision>422</cp:revision>
  <dcterms:created xsi:type="dcterms:W3CDTF">2019-10-06T17:25:52Z</dcterms:created>
  <dcterms:modified xsi:type="dcterms:W3CDTF">2020-06-29T16:39:36Z</dcterms:modified>
</cp:coreProperties>
</file>